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9.svg" ContentType="image/svg+xml"/>
  <Override PartName="/ppt/media/image4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218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17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shxljd.com/uploadfiles/media/video.mp4" TargetMode="External"/><Relationship Id="rId8" Type="http://schemas.openxmlformats.org/officeDocument/2006/relationships/image" Target="../media/image2.png"/><Relationship Id="rId7" Type="http://schemas.openxmlformats.org/officeDocument/2006/relationships/tags" Target="../tags/tag5.xml"/><Relationship Id="rId6" Type="http://schemas.openxmlformats.org/officeDocument/2006/relationships/hyperlink" Target="http://www.shxljd.com" TargetMode="Externa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6.xml"/><Relationship Id="rId11" Type="http://schemas.openxmlformats.org/officeDocument/2006/relationships/image" Target="../media/image4.svg"/><Relationship Id="rId10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tags" Target="../tags/tag115.xml"/><Relationship Id="rId7" Type="http://schemas.openxmlformats.org/officeDocument/2006/relationships/image" Target="../media/image2.png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116.xml"/><Relationship Id="rId10" Type="http://schemas.openxmlformats.org/officeDocument/2006/relationships/image" Target="../media/image19.sv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hyperlink" Target="&#26799;&#25511;&#31995;&#32479;.pdf" TargetMode="External"/><Relationship Id="rId7" Type="http://schemas.openxmlformats.org/officeDocument/2006/relationships/slide" Target="slide9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3" Type="http://schemas.openxmlformats.org/officeDocument/2006/relationships/slide" Target="slide5.xml"/><Relationship Id="rId2" Type="http://schemas.openxmlformats.org/officeDocument/2006/relationships/slide" Target="slide4.xml"/><Relationship Id="rId12" Type="http://schemas.openxmlformats.org/officeDocument/2006/relationships/slideLayout" Target="../slideLayouts/slideLayout8.xml"/><Relationship Id="rId11" Type="http://schemas.openxmlformats.org/officeDocument/2006/relationships/image" Target="../media/image2.png"/><Relationship Id="rId10" Type="http://schemas.openxmlformats.org/officeDocument/2006/relationships/tags" Target="../tags/tag7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image" Target="../media/image9.png"/><Relationship Id="rId7" Type="http://schemas.openxmlformats.org/officeDocument/2006/relationships/tags" Target="../tags/tag11.xml"/><Relationship Id="rId6" Type="http://schemas.openxmlformats.org/officeDocument/2006/relationships/image" Target="../media/image8.png"/><Relationship Id="rId5" Type="http://schemas.openxmlformats.org/officeDocument/2006/relationships/tags" Target="../tags/tag10.xml"/><Relationship Id="rId4" Type="http://schemas.openxmlformats.org/officeDocument/2006/relationships/image" Target="../media/image7.png"/><Relationship Id="rId31" Type="http://schemas.openxmlformats.org/officeDocument/2006/relationships/slideLayout" Target="../slideLayouts/slideLayout10.xml"/><Relationship Id="rId30" Type="http://schemas.openxmlformats.org/officeDocument/2006/relationships/image" Target="../media/image19.svg"/><Relationship Id="rId3" Type="http://schemas.openxmlformats.org/officeDocument/2006/relationships/tags" Target="../tags/tag9.xml"/><Relationship Id="rId29" Type="http://schemas.openxmlformats.org/officeDocument/2006/relationships/image" Target="../media/image18.png"/><Relationship Id="rId28" Type="http://schemas.openxmlformats.org/officeDocument/2006/relationships/tags" Target="../tags/tag21.xml"/><Relationship Id="rId27" Type="http://schemas.openxmlformats.org/officeDocument/2006/relationships/image" Target="../media/image17.jpeg"/><Relationship Id="rId26" Type="http://schemas.openxmlformats.org/officeDocument/2006/relationships/tags" Target="../tags/tag20.xml"/><Relationship Id="rId25" Type="http://schemas.openxmlformats.org/officeDocument/2006/relationships/image" Target="../media/image16.jpeg"/><Relationship Id="rId24" Type="http://schemas.openxmlformats.org/officeDocument/2006/relationships/tags" Target="../tags/tag19.xml"/><Relationship Id="rId23" Type="http://schemas.openxmlformats.org/officeDocument/2006/relationships/image" Target="../media/image2.png"/><Relationship Id="rId22" Type="http://schemas.openxmlformats.org/officeDocument/2006/relationships/tags" Target="../tags/tag18.xml"/><Relationship Id="rId21" Type="http://schemas.openxmlformats.org/officeDocument/2006/relationships/slide" Target="slide2.xml"/><Relationship Id="rId20" Type="http://schemas.openxmlformats.org/officeDocument/2006/relationships/image" Target="../media/image15.png"/><Relationship Id="rId2" Type="http://schemas.openxmlformats.org/officeDocument/2006/relationships/image" Target="../media/image6.png"/><Relationship Id="rId19" Type="http://schemas.openxmlformats.org/officeDocument/2006/relationships/tags" Target="../tags/tag17.xml"/><Relationship Id="rId18" Type="http://schemas.openxmlformats.org/officeDocument/2006/relationships/image" Target="../media/image14.png"/><Relationship Id="rId17" Type="http://schemas.openxmlformats.org/officeDocument/2006/relationships/tags" Target="../tags/tag16.xml"/><Relationship Id="rId16" Type="http://schemas.openxmlformats.org/officeDocument/2006/relationships/image" Target="../media/image13.png"/><Relationship Id="rId15" Type="http://schemas.openxmlformats.org/officeDocument/2006/relationships/tags" Target="../tags/tag15.xml"/><Relationship Id="rId14" Type="http://schemas.openxmlformats.org/officeDocument/2006/relationships/image" Target="../media/image12.png"/><Relationship Id="rId13" Type="http://schemas.openxmlformats.org/officeDocument/2006/relationships/tags" Target="../tags/tag14.xml"/><Relationship Id="rId12" Type="http://schemas.openxmlformats.org/officeDocument/2006/relationships/image" Target="../media/image11.png"/><Relationship Id="rId11" Type="http://schemas.openxmlformats.org/officeDocument/2006/relationships/tags" Target="../tags/tag13.xml"/><Relationship Id="rId10" Type="http://schemas.openxmlformats.org/officeDocument/2006/relationships/image" Target="../media/image10.png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image" Target="../media/image9.png"/><Relationship Id="rId7" Type="http://schemas.openxmlformats.org/officeDocument/2006/relationships/tags" Target="../tags/tag25.xml"/><Relationship Id="rId6" Type="http://schemas.openxmlformats.org/officeDocument/2006/relationships/image" Target="../media/image8.png"/><Relationship Id="rId5" Type="http://schemas.openxmlformats.org/officeDocument/2006/relationships/tags" Target="../tags/tag24.xml"/><Relationship Id="rId4" Type="http://schemas.openxmlformats.org/officeDocument/2006/relationships/image" Target="../media/image7.png"/><Relationship Id="rId37" Type="http://schemas.openxmlformats.org/officeDocument/2006/relationships/slideLayout" Target="../slideLayouts/slideLayout10.xml"/><Relationship Id="rId36" Type="http://schemas.openxmlformats.org/officeDocument/2006/relationships/image" Target="../media/image19.svg"/><Relationship Id="rId35" Type="http://schemas.openxmlformats.org/officeDocument/2006/relationships/image" Target="../media/image18.png"/><Relationship Id="rId34" Type="http://schemas.openxmlformats.org/officeDocument/2006/relationships/tags" Target="../tags/tag38.xml"/><Relationship Id="rId33" Type="http://schemas.openxmlformats.org/officeDocument/2006/relationships/image" Target="../media/image2.png"/><Relationship Id="rId32" Type="http://schemas.openxmlformats.org/officeDocument/2006/relationships/tags" Target="../tags/tag37.xml"/><Relationship Id="rId31" Type="http://schemas.openxmlformats.org/officeDocument/2006/relationships/slide" Target="slide2.xml"/><Relationship Id="rId30" Type="http://schemas.openxmlformats.org/officeDocument/2006/relationships/image" Target="../media/image16.jpeg"/><Relationship Id="rId3" Type="http://schemas.openxmlformats.org/officeDocument/2006/relationships/tags" Target="../tags/tag23.xml"/><Relationship Id="rId29" Type="http://schemas.openxmlformats.org/officeDocument/2006/relationships/tags" Target="../tags/tag36.xml"/><Relationship Id="rId28" Type="http://schemas.openxmlformats.org/officeDocument/2006/relationships/image" Target="../media/image17.jpeg"/><Relationship Id="rId27" Type="http://schemas.openxmlformats.org/officeDocument/2006/relationships/tags" Target="../tags/tag35.xml"/><Relationship Id="rId26" Type="http://schemas.openxmlformats.org/officeDocument/2006/relationships/image" Target="../media/image22.png"/><Relationship Id="rId25" Type="http://schemas.openxmlformats.org/officeDocument/2006/relationships/tags" Target="../tags/tag34.xml"/><Relationship Id="rId24" Type="http://schemas.openxmlformats.org/officeDocument/2006/relationships/image" Target="../media/image21.png"/><Relationship Id="rId23" Type="http://schemas.openxmlformats.org/officeDocument/2006/relationships/tags" Target="../tags/tag33.xml"/><Relationship Id="rId22" Type="http://schemas.openxmlformats.org/officeDocument/2006/relationships/image" Target="../media/image20.png"/><Relationship Id="rId21" Type="http://schemas.openxmlformats.org/officeDocument/2006/relationships/tags" Target="../tags/tag32.xml"/><Relationship Id="rId20" Type="http://schemas.openxmlformats.org/officeDocument/2006/relationships/image" Target="../media/image15.png"/><Relationship Id="rId2" Type="http://schemas.openxmlformats.org/officeDocument/2006/relationships/image" Target="../media/image6.png"/><Relationship Id="rId19" Type="http://schemas.openxmlformats.org/officeDocument/2006/relationships/tags" Target="../tags/tag31.xml"/><Relationship Id="rId18" Type="http://schemas.openxmlformats.org/officeDocument/2006/relationships/image" Target="../media/image14.png"/><Relationship Id="rId17" Type="http://schemas.openxmlformats.org/officeDocument/2006/relationships/tags" Target="../tags/tag30.xml"/><Relationship Id="rId16" Type="http://schemas.openxmlformats.org/officeDocument/2006/relationships/image" Target="../media/image13.png"/><Relationship Id="rId15" Type="http://schemas.openxmlformats.org/officeDocument/2006/relationships/tags" Target="../tags/tag29.xml"/><Relationship Id="rId14" Type="http://schemas.openxmlformats.org/officeDocument/2006/relationships/image" Target="../media/image12.png"/><Relationship Id="rId13" Type="http://schemas.openxmlformats.org/officeDocument/2006/relationships/tags" Target="../tags/tag28.xml"/><Relationship Id="rId12" Type="http://schemas.openxmlformats.org/officeDocument/2006/relationships/image" Target="../media/image11.png"/><Relationship Id="rId11" Type="http://schemas.openxmlformats.org/officeDocument/2006/relationships/tags" Target="../tags/tag27.xml"/><Relationship Id="rId10" Type="http://schemas.openxmlformats.org/officeDocument/2006/relationships/image" Target="../media/image10.png"/><Relationship Id="rId1" Type="http://schemas.openxmlformats.org/officeDocument/2006/relationships/tags" Target="../tags/tag2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image" Target="../media/image10.png"/><Relationship Id="rId7" Type="http://schemas.openxmlformats.org/officeDocument/2006/relationships/tags" Target="../tags/tag42.xml"/><Relationship Id="rId6" Type="http://schemas.openxmlformats.org/officeDocument/2006/relationships/image" Target="../media/image8.png"/><Relationship Id="rId5" Type="http://schemas.openxmlformats.org/officeDocument/2006/relationships/tags" Target="../tags/tag41.xml"/><Relationship Id="rId4" Type="http://schemas.openxmlformats.org/officeDocument/2006/relationships/image" Target="../media/image7.png"/><Relationship Id="rId3" Type="http://schemas.openxmlformats.org/officeDocument/2006/relationships/tags" Target="../tags/tag40.xml"/><Relationship Id="rId28" Type="http://schemas.openxmlformats.org/officeDocument/2006/relationships/slideLayout" Target="../slideLayouts/slideLayout10.xml"/><Relationship Id="rId27" Type="http://schemas.openxmlformats.org/officeDocument/2006/relationships/image" Target="../media/image19.svg"/><Relationship Id="rId26" Type="http://schemas.openxmlformats.org/officeDocument/2006/relationships/image" Target="../media/image18.png"/><Relationship Id="rId25" Type="http://schemas.openxmlformats.org/officeDocument/2006/relationships/tags" Target="../tags/tag51.xml"/><Relationship Id="rId24" Type="http://schemas.openxmlformats.org/officeDocument/2006/relationships/tags" Target="../tags/tag50.xml"/><Relationship Id="rId23" Type="http://schemas.openxmlformats.org/officeDocument/2006/relationships/image" Target="../media/image17.jpeg"/><Relationship Id="rId22" Type="http://schemas.openxmlformats.org/officeDocument/2006/relationships/tags" Target="../tags/tag49.xml"/><Relationship Id="rId21" Type="http://schemas.openxmlformats.org/officeDocument/2006/relationships/image" Target="../media/image16.jpeg"/><Relationship Id="rId20" Type="http://schemas.openxmlformats.org/officeDocument/2006/relationships/tags" Target="../tags/tag48.xml"/><Relationship Id="rId2" Type="http://schemas.openxmlformats.org/officeDocument/2006/relationships/image" Target="../media/image6.png"/><Relationship Id="rId19" Type="http://schemas.openxmlformats.org/officeDocument/2006/relationships/image" Target="../media/image24.png"/><Relationship Id="rId18" Type="http://schemas.openxmlformats.org/officeDocument/2006/relationships/tags" Target="../tags/tag47.xml"/><Relationship Id="rId17" Type="http://schemas.openxmlformats.org/officeDocument/2006/relationships/image" Target="../media/image23.png"/><Relationship Id="rId16" Type="http://schemas.openxmlformats.org/officeDocument/2006/relationships/tags" Target="../tags/tag46.xml"/><Relationship Id="rId15" Type="http://schemas.openxmlformats.org/officeDocument/2006/relationships/image" Target="../media/image2.png"/><Relationship Id="rId14" Type="http://schemas.openxmlformats.org/officeDocument/2006/relationships/tags" Target="../tags/tag45.xml"/><Relationship Id="rId13" Type="http://schemas.openxmlformats.org/officeDocument/2006/relationships/slide" Target="slide2.xml"/><Relationship Id="rId12" Type="http://schemas.openxmlformats.org/officeDocument/2006/relationships/image" Target="../media/image14.png"/><Relationship Id="rId11" Type="http://schemas.openxmlformats.org/officeDocument/2006/relationships/tags" Target="../tags/tag44.xml"/><Relationship Id="rId10" Type="http://schemas.openxmlformats.org/officeDocument/2006/relationships/image" Target="../media/image13.png"/><Relationship Id="rId1" Type="http://schemas.openxmlformats.org/officeDocument/2006/relationships/tags" Target="../tags/tag3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55.xml"/><Relationship Id="rId7" Type="http://schemas.openxmlformats.org/officeDocument/2006/relationships/slide" Target="slide2.xml"/><Relationship Id="rId6" Type="http://schemas.openxmlformats.org/officeDocument/2006/relationships/image" Target="../media/image14.png"/><Relationship Id="rId5" Type="http://schemas.openxmlformats.org/officeDocument/2006/relationships/tags" Target="../tags/tag54.xml"/><Relationship Id="rId4" Type="http://schemas.openxmlformats.org/officeDocument/2006/relationships/image" Target="../media/image13.png"/><Relationship Id="rId3" Type="http://schemas.openxmlformats.org/officeDocument/2006/relationships/tags" Target="../tags/tag53.xml"/><Relationship Id="rId25" Type="http://schemas.openxmlformats.org/officeDocument/2006/relationships/slideLayout" Target="../slideLayouts/slideLayout10.xml"/><Relationship Id="rId24" Type="http://schemas.openxmlformats.org/officeDocument/2006/relationships/image" Target="../media/image19.svg"/><Relationship Id="rId23" Type="http://schemas.openxmlformats.org/officeDocument/2006/relationships/image" Target="../media/image18.png"/><Relationship Id="rId22" Type="http://schemas.openxmlformats.org/officeDocument/2006/relationships/tags" Target="../tags/tag62.xml"/><Relationship Id="rId21" Type="http://schemas.openxmlformats.org/officeDocument/2006/relationships/image" Target="../media/image16.jpeg"/><Relationship Id="rId20" Type="http://schemas.openxmlformats.org/officeDocument/2006/relationships/tags" Target="../tags/tag61.xml"/><Relationship Id="rId2" Type="http://schemas.openxmlformats.org/officeDocument/2006/relationships/image" Target="../media/image8.png"/><Relationship Id="rId19" Type="http://schemas.openxmlformats.org/officeDocument/2006/relationships/image" Target="../media/image17.jpeg"/><Relationship Id="rId18" Type="http://schemas.openxmlformats.org/officeDocument/2006/relationships/tags" Target="../tags/tag60.xml"/><Relationship Id="rId17" Type="http://schemas.openxmlformats.org/officeDocument/2006/relationships/tags" Target="../tags/tag59.xml"/><Relationship Id="rId16" Type="http://schemas.openxmlformats.org/officeDocument/2006/relationships/image" Target="../media/image26.png"/><Relationship Id="rId15" Type="http://schemas.openxmlformats.org/officeDocument/2006/relationships/tags" Target="../tags/tag58.xml"/><Relationship Id="rId14" Type="http://schemas.openxmlformats.org/officeDocument/2006/relationships/image" Target="../media/image9.png"/><Relationship Id="rId13" Type="http://schemas.openxmlformats.org/officeDocument/2006/relationships/tags" Target="../tags/tag57.xml"/><Relationship Id="rId12" Type="http://schemas.openxmlformats.org/officeDocument/2006/relationships/image" Target="../media/image25.png"/><Relationship Id="rId11" Type="http://schemas.openxmlformats.org/officeDocument/2006/relationships/image" Target="../media/image23.png"/><Relationship Id="rId10" Type="http://schemas.openxmlformats.org/officeDocument/2006/relationships/tags" Target="../tags/tag56.xml"/><Relationship Id="rId1" Type="http://schemas.openxmlformats.org/officeDocument/2006/relationships/tags" Target="../tags/tag5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66.xml"/><Relationship Id="rId7" Type="http://schemas.openxmlformats.org/officeDocument/2006/relationships/slide" Target="slide2.xml"/><Relationship Id="rId6" Type="http://schemas.openxmlformats.org/officeDocument/2006/relationships/image" Target="../media/image14.png"/><Relationship Id="rId5" Type="http://schemas.openxmlformats.org/officeDocument/2006/relationships/tags" Target="../tags/tag65.xml"/><Relationship Id="rId4" Type="http://schemas.openxmlformats.org/officeDocument/2006/relationships/image" Target="../media/image13.png"/><Relationship Id="rId3" Type="http://schemas.openxmlformats.org/officeDocument/2006/relationships/tags" Target="../tags/tag64.xml"/><Relationship Id="rId24" Type="http://schemas.openxmlformats.org/officeDocument/2006/relationships/slideLayout" Target="../slideLayouts/slideLayout10.xml"/><Relationship Id="rId23" Type="http://schemas.openxmlformats.org/officeDocument/2006/relationships/image" Target="../media/image19.svg"/><Relationship Id="rId22" Type="http://schemas.openxmlformats.org/officeDocument/2006/relationships/image" Target="../media/image18.png"/><Relationship Id="rId21" Type="http://schemas.openxmlformats.org/officeDocument/2006/relationships/tags" Target="../tags/tag73.xml"/><Relationship Id="rId20" Type="http://schemas.openxmlformats.org/officeDocument/2006/relationships/tags" Target="../tags/tag72.xml"/><Relationship Id="rId2" Type="http://schemas.openxmlformats.org/officeDocument/2006/relationships/image" Target="../media/image8.png"/><Relationship Id="rId19" Type="http://schemas.openxmlformats.org/officeDocument/2006/relationships/image" Target="../media/image17.jpeg"/><Relationship Id="rId18" Type="http://schemas.openxmlformats.org/officeDocument/2006/relationships/tags" Target="../tags/tag71.xml"/><Relationship Id="rId17" Type="http://schemas.openxmlformats.org/officeDocument/2006/relationships/image" Target="../media/image16.jpeg"/><Relationship Id="rId16" Type="http://schemas.openxmlformats.org/officeDocument/2006/relationships/tags" Target="../tags/tag70.xml"/><Relationship Id="rId15" Type="http://schemas.openxmlformats.org/officeDocument/2006/relationships/image" Target="../media/image26.png"/><Relationship Id="rId14" Type="http://schemas.openxmlformats.org/officeDocument/2006/relationships/tags" Target="../tags/tag69.xml"/><Relationship Id="rId13" Type="http://schemas.openxmlformats.org/officeDocument/2006/relationships/image" Target="../media/image11.png"/><Relationship Id="rId12" Type="http://schemas.openxmlformats.org/officeDocument/2006/relationships/tags" Target="../tags/tag68.xml"/><Relationship Id="rId11" Type="http://schemas.openxmlformats.org/officeDocument/2006/relationships/image" Target="../media/image23.png"/><Relationship Id="rId10" Type="http://schemas.openxmlformats.org/officeDocument/2006/relationships/tags" Target="../tags/tag67.xml"/><Relationship Id="rId1" Type="http://schemas.openxmlformats.org/officeDocument/2006/relationships/tags" Target="../tags/tag6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tags" Target="../tags/tag77.xml"/><Relationship Id="rId7" Type="http://schemas.openxmlformats.org/officeDocument/2006/relationships/image" Target="../media/image2.png"/><Relationship Id="rId6" Type="http://schemas.openxmlformats.org/officeDocument/2006/relationships/tags" Target="../tags/tag76.xml"/><Relationship Id="rId5" Type="http://schemas.openxmlformats.org/officeDocument/2006/relationships/slide" Target="slide2.xml"/><Relationship Id="rId4" Type="http://schemas.openxmlformats.org/officeDocument/2006/relationships/image" Target="../media/image14.png"/><Relationship Id="rId34" Type="http://schemas.openxmlformats.org/officeDocument/2006/relationships/slideLayout" Target="../slideLayouts/slideLayout10.xml"/><Relationship Id="rId33" Type="http://schemas.openxmlformats.org/officeDocument/2006/relationships/image" Target="../media/image19.svg"/><Relationship Id="rId32" Type="http://schemas.openxmlformats.org/officeDocument/2006/relationships/image" Target="../media/image18.png"/><Relationship Id="rId31" Type="http://schemas.openxmlformats.org/officeDocument/2006/relationships/tags" Target="../tags/tag91.xml"/><Relationship Id="rId30" Type="http://schemas.openxmlformats.org/officeDocument/2006/relationships/image" Target="../media/image27.png"/><Relationship Id="rId3" Type="http://schemas.openxmlformats.org/officeDocument/2006/relationships/tags" Target="../tags/tag75.xml"/><Relationship Id="rId29" Type="http://schemas.openxmlformats.org/officeDocument/2006/relationships/tags" Target="../tags/tag90.xml"/><Relationship Id="rId28" Type="http://schemas.openxmlformats.org/officeDocument/2006/relationships/image" Target="../media/image15.png"/><Relationship Id="rId27" Type="http://schemas.openxmlformats.org/officeDocument/2006/relationships/tags" Target="../tags/tag89.xml"/><Relationship Id="rId26" Type="http://schemas.openxmlformats.org/officeDocument/2006/relationships/image" Target="../media/image20.png"/><Relationship Id="rId25" Type="http://schemas.openxmlformats.org/officeDocument/2006/relationships/tags" Target="../tags/tag88.xml"/><Relationship Id="rId24" Type="http://schemas.openxmlformats.org/officeDocument/2006/relationships/tags" Target="../tags/tag87.xml"/><Relationship Id="rId23" Type="http://schemas.openxmlformats.org/officeDocument/2006/relationships/tags" Target="../tags/tag86.xml"/><Relationship Id="rId22" Type="http://schemas.openxmlformats.org/officeDocument/2006/relationships/tags" Target="../tags/tag85.xml"/><Relationship Id="rId21" Type="http://schemas.openxmlformats.org/officeDocument/2006/relationships/tags" Target="../tags/tag84.xml"/><Relationship Id="rId20" Type="http://schemas.openxmlformats.org/officeDocument/2006/relationships/image" Target="../media/image22.png"/><Relationship Id="rId2" Type="http://schemas.openxmlformats.org/officeDocument/2006/relationships/image" Target="../media/image8.png"/><Relationship Id="rId19" Type="http://schemas.openxmlformats.org/officeDocument/2006/relationships/tags" Target="../tags/tag83.xml"/><Relationship Id="rId18" Type="http://schemas.openxmlformats.org/officeDocument/2006/relationships/image" Target="../media/image21.png"/><Relationship Id="rId17" Type="http://schemas.openxmlformats.org/officeDocument/2006/relationships/tags" Target="../tags/tag82.xml"/><Relationship Id="rId16" Type="http://schemas.openxmlformats.org/officeDocument/2006/relationships/image" Target="../media/image12.png"/><Relationship Id="rId15" Type="http://schemas.openxmlformats.org/officeDocument/2006/relationships/tags" Target="../tags/tag81.xml"/><Relationship Id="rId14" Type="http://schemas.openxmlformats.org/officeDocument/2006/relationships/tags" Target="../tags/tag80.xml"/><Relationship Id="rId13" Type="http://schemas.openxmlformats.org/officeDocument/2006/relationships/image" Target="../media/image17.jpeg"/><Relationship Id="rId12" Type="http://schemas.openxmlformats.org/officeDocument/2006/relationships/tags" Target="../tags/tag79.xml"/><Relationship Id="rId11" Type="http://schemas.openxmlformats.org/officeDocument/2006/relationships/image" Target="../media/image16.jpeg"/><Relationship Id="rId10" Type="http://schemas.openxmlformats.org/officeDocument/2006/relationships/tags" Target="../tags/tag78.xml"/><Relationship Id="rId1" Type="http://schemas.openxmlformats.org/officeDocument/2006/relationships/tags" Target="../tags/tag7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jpeg"/><Relationship Id="rId8" Type="http://schemas.openxmlformats.org/officeDocument/2006/relationships/tags" Target="../tags/tag95.xml"/><Relationship Id="rId7" Type="http://schemas.openxmlformats.org/officeDocument/2006/relationships/image" Target="../media/image2.png"/><Relationship Id="rId6" Type="http://schemas.openxmlformats.org/officeDocument/2006/relationships/tags" Target="../tags/tag94.xml"/><Relationship Id="rId5" Type="http://schemas.openxmlformats.org/officeDocument/2006/relationships/slide" Target="slide10.xml"/><Relationship Id="rId4" Type="http://schemas.openxmlformats.org/officeDocument/2006/relationships/image" Target="../media/image14.png"/><Relationship Id="rId33" Type="http://schemas.openxmlformats.org/officeDocument/2006/relationships/slideLayout" Target="../slideLayouts/slideLayout10.xml"/><Relationship Id="rId32" Type="http://schemas.openxmlformats.org/officeDocument/2006/relationships/image" Target="../media/image19.svg"/><Relationship Id="rId31" Type="http://schemas.openxmlformats.org/officeDocument/2006/relationships/image" Target="../media/image18.png"/><Relationship Id="rId30" Type="http://schemas.openxmlformats.org/officeDocument/2006/relationships/tags" Target="../tags/tag109.xml"/><Relationship Id="rId3" Type="http://schemas.openxmlformats.org/officeDocument/2006/relationships/tags" Target="../tags/tag93.xml"/><Relationship Id="rId29" Type="http://schemas.openxmlformats.org/officeDocument/2006/relationships/tags" Target="../tags/tag108.xml"/><Relationship Id="rId28" Type="http://schemas.openxmlformats.org/officeDocument/2006/relationships/image" Target="../media/image11.png"/><Relationship Id="rId27" Type="http://schemas.openxmlformats.org/officeDocument/2006/relationships/tags" Target="../tags/tag107.xml"/><Relationship Id="rId26" Type="http://schemas.openxmlformats.org/officeDocument/2006/relationships/tags" Target="../tags/tag106.xml"/><Relationship Id="rId25" Type="http://schemas.openxmlformats.org/officeDocument/2006/relationships/tags" Target="../tags/tag105.xml"/><Relationship Id="rId24" Type="http://schemas.openxmlformats.org/officeDocument/2006/relationships/image" Target="../media/image28.jpeg"/><Relationship Id="rId23" Type="http://schemas.openxmlformats.org/officeDocument/2006/relationships/tags" Target="../tags/tag104.xml"/><Relationship Id="rId22" Type="http://schemas.openxmlformats.org/officeDocument/2006/relationships/image" Target="../media/image27.png"/><Relationship Id="rId21" Type="http://schemas.openxmlformats.org/officeDocument/2006/relationships/tags" Target="../tags/tag103.xml"/><Relationship Id="rId20" Type="http://schemas.openxmlformats.org/officeDocument/2006/relationships/image" Target="../media/image15.png"/><Relationship Id="rId2" Type="http://schemas.openxmlformats.org/officeDocument/2006/relationships/image" Target="../media/image8.png"/><Relationship Id="rId19" Type="http://schemas.openxmlformats.org/officeDocument/2006/relationships/tags" Target="../tags/tag102.xml"/><Relationship Id="rId18" Type="http://schemas.openxmlformats.org/officeDocument/2006/relationships/image" Target="../media/image20.png"/><Relationship Id="rId17" Type="http://schemas.openxmlformats.org/officeDocument/2006/relationships/tags" Target="../tags/tag101.xml"/><Relationship Id="rId16" Type="http://schemas.openxmlformats.org/officeDocument/2006/relationships/tags" Target="../tags/tag100.xml"/><Relationship Id="rId15" Type="http://schemas.openxmlformats.org/officeDocument/2006/relationships/tags" Target="../tags/tag99.xml"/><Relationship Id="rId14" Type="http://schemas.openxmlformats.org/officeDocument/2006/relationships/image" Target="../media/image21.png"/><Relationship Id="rId13" Type="http://schemas.openxmlformats.org/officeDocument/2006/relationships/tags" Target="../tags/tag98.xml"/><Relationship Id="rId12" Type="http://schemas.openxmlformats.org/officeDocument/2006/relationships/tags" Target="../tags/tag97.xml"/><Relationship Id="rId11" Type="http://schemas.openxmlformats.org/officeDocument/2006/relationships/image" Target="../media/image17.jpeg"/><Relationship Id="rId10" Type="http://schemas.openxmlformats.org/officeDocument/2006/relationships/tags" Target="../tags/tag96.xml"/><Relationship Id="rId1" Type="http://schemas.openxmlformats.org/officeDocument/2006/relationships/tags" Target="../tags/tag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 descr="公司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 userDrawn="1">
            <p:custDataLst>
              <p:tags r:id="rId2"/>
            </p:custDataLst>
          </p:nvPr>
        </p:nvGrpSpPr>
        <p:grpSpPr>
          <a:xfrm rot="0">
            <a:off x="8699182" y="6451918"/>
            <a:ext cx="338138" cy="112395"/>
            <a:chOff x="0" y="3623101"/>
            <a:chExt cx="1405715" cy="468548"/>
          </a:xfrm>
        </p:grpSpPr>
        <p:sp>
          <p:nvSpPr>
            <p:cNvPr id="4" name="菱形 3"/>
            <p:cNvSpPr/>
            <p:nvPr userDrawn="1">
              <p:custDataLst>
                <p:tags r:id="rId3"/>
              </p:custDataLst>
            </p:nvPr>
          </p:nvSpPr>
          <p:spPr>
            <a:xfrm>
              <a:off x="0" y="3633950"/>
              <a:ext cx="457699" cy="457699"/>
            </a:xfrm>
            <a:prstGeom prst="diamond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菱形 5"/>
            <p:cNvSpPr/>
            <p:nvPr userDrawn="1">
              <p:custDataLst>
                <p:tags r:id="rId4"/>
              </p:custDataLst>
            </p:nvPr>
          </p:nvSpPr>
          <p:spPr>
            <a:xfrm>
              <a:off x="474008" y="3623101"/>
              <a:ext cx="457699" cy="457699"/>
            </a:xfrm>
            <a:prstGeom prst="diamond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菱形 7"/>
            <p:cNvSpPr/>
            <p:nvPr userDrawn="1">
              <p:custDataLst>
                <p:tags r:id="rId5"/>
              </p:custDataLst>
            </p:nvPr>
          </p:nvSpPr>
          <p:spPr>
            <a:xfrm>
              <a:off x="948016" y="3623101"/>
              <a:ext cx="457699" cy="457699"/>
            </a:xfrm>
            <a:prstGeom prst="diamond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187450" y="1701165"/>
            <a:ext cx="5194300" cy="113093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zh-CN" altLang="en-US" sz="4400" b="1" baseline="30000">
                <a:ln>
                  <a:noFill/>
                </a:ln>
                <a:noFill/>
                <a:effectLst/>
                <a:latin typeface="微软雅黑" panose="020B0503020204020204" charset="-122"/>
                <a:ea typeface="微软雅黑" panose="020B0503020204020204" charset="-122"/>
                <a:hlinkClick r:id="rId6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电梯对讲专家，智慧乘梯管家</a:t>
            </a:r>
            <a:endParaRPr lang="zh-CN" altLang="en-US" sz="4400" b="1" baseline="30000">
              <a:ln>
                <a:noFill/>
              </a:ln>
              <a:noFill/>
              <a:effectLst/>
              <a:latin typeface="微软雅黑" panose="020B0503020204020204" charset="-122"/>
              <a:ea typeface="微软雅黑" panose="020B0503020204020204" charset="-122"/>
              <a:hlinkClick r:id="rId6">
                <a:extLst>
                  <a:ext uri="{DAF060AB-1E55-43B9-8AAB-6FB025537F2F}">
                    <wpsdc:hlinkClr xmlns:wpsdc="http://www.wps.cn/officeDocument/2017/drawingmlCustomData" val="000000"/>
                    <wpsdc:folHlinkClr xmlns:wpsdc="http://www.wps.cn/officeDocument/2017/drawingmlCustomData" val="000000"/>
                    <wpsdc:hlinkUnderline xmlns:wpsdc="http://www.wps.cn/officeDocument/2017/drawingmlCustomData" val="0"/>
                  </a:ext>
                </a:extLst>
              </a:hlinkClick>
            </a:endParaRPr>
          </a:p>
        </p:txBody>
      </p: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1331595" y="765175"/>
            <a:ext cx="2632710" cy="4495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endParaRPr lang="zh-CN" altLang="en-US" sz="2400" b="1">
              <a:solidFill>
                <a:schemeClr val="l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 descr="公司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15" y="188595"/>
            <a:ext cx="2589530" cy="503555"/>
          </a:xfrm>
          <a:prstGeom prst="rect">
            <a:avLst/>
          </a:prstGeom>
          <a:ln>
            <a:noFill/>
          </a:ln>
        </p:spPr>
      </p:pic>
      <p:pic>
        <p:nvPicPr>
          <p:cNvPr id="9" name="图片 8" descr="343435333333343b333634343934393b64ad653e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16370" y="1485265"/>
            <a:ext cx="715010" cy="715010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 descr="公司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 userDrawn="1">
            <p:custDataLst>
              <p:tags r:id="rId2"/>
            </p:custDataLst>
          </p:nvPr>
        </p:nvGrpSpPr>
        <p:grpSpPr>
          <a:xfrm rot="0">
            <a:off x="8699182" y="6451918"/>
            <a:ext cx="338138" cy="112395"/>
            <a:chOff x="0" y="3623101"/>
            <a:chExt cx="1405715" cy="468548"/>
          </a:xfrm>
        </p:grpSpPr>
        <p:sp>
          <p:nvSpPr>
            <p:cNvPr id="4" name="菱形 3"/>
            <p:cNvSpPr/>
            <p:nvPr userDrawn="1">
              <p:custDataLst>
                <p:tags r:id="rId3"/>
              </p:custDataLst>
            </p:nvPr>
          </p:nvSpPr>
          <p:spPr>
            <a:xfrm>
              <a:off x="0" y="3633950"/>
              <a:ext cx="457699" cy="457699"/>
            </a:xfrm>
            <a:prstGeom prst="diamond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菱形 5"/>
            <p:cNvSpPr/>
            <p:nvPr userDrawn="1">
              <p:custDataLst>
                <p:tags r:id="rId4"/>
              </p:custDataLst>
            </p:nvPr>
          </p:nvSpPr>
          <p:spPr>
            <a:xfrm>
              <a:off x="474008" y="3623101"/>
              <a:ext cx="457699" cy="457699"/>
            </a:xfrm>
            <a:prstGeom prst="diamond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菱形 7"/>
            <p:cNvSpPr/>
            <p:nvPr userDrawn="1">
              <p:custDataLst>
                <p:tags r:id="rId5"/>
              </p:custDataLst>
            </p:nvPr>
          </p:nvSpPr>
          <p:spPr>
            <a:xfrm>
              <a:off x="948016" y="3623101"/>
              <a:ext cx="457699" cy="457699"/>
            </a:xfrm>
            <a:prstGeom prst="diamond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187450" y="1772920"/>
            <a:ext cx="6586855" cy="46259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zh-CN" altLang="en-US" sz="4400" b="1" baseline="30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上海鑫菱：电梯对讲专家，智慧乘梯管家</a:t>
            </a:r>
            <a:endParaRPr lang="zh-CN" altLang="en-US" sz="4400" b="1" baseline="3000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en-US" altLang="zh-CN" sz="4400" b="1" baseline="30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4400" b="1" baseline="3000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4400" b="1" baseline="30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期待与您合作，顺祝商祺</a:t>
            </a:r>
            <a:endParaRPr lang="zh-CN" altLang="en-US" sz="4400" b="1" baseline="3000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1331595" y="765175"/>
            <a:ext cx="2632710" cy="4495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endParaRPr lang="zh-CN" altLang="en-US" sz="2400" b="1">
              <a:solidFill>
                <a:schemeClr val="l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 descr="公司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315" y="188595"/>
            <a:ext cx="2589530" cy="503555"/>
          </a:xfrm>
          <a:prstGeom prst="rect">
            <a:avLst/>
          </a:prstGeom>
          <a:ln>
            <a:noFill/>
          </a:ln>
        </p:spPr>
      </p:pic>
      <p:pic>
        <p:nvPicPr>
          <p:cNvPr id="9" name="图片 8" descr="32313537363133303b32313537363132383b7bad593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88350" y="260985"/>
            <a:ext cx="310515" cy="310515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20596" y="1196975"/>
            <a:ext cx="2949178" cy="1600200"/>
          </a:xfrm>
        </p:spPr>
        <p:txBody>
          <a:bodyPr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851910" y="764540"/>
            <a:ext cx="4629150" cy="5819775"/>
          </a:xfrm>
        </p:spPr>
        <p:txBody>
          <a:bodyPr/>
          <a:p>
            <a:pPr marL="0" indent="0" algn="l">
              <a:buNone/>
            </a:pPr>
            <a:r>
              <a:rPr lang="en-US" altLang="zh-CN"/>
              <a:t>         </a:t>
            </a:r>
            <a:r>
              <a:rPr lang="zh-CN" altLang="en-US" b="1">
                <a:solidFill>
                  <a:schemeClr val="tx1"/>
                </a:solidFill>
                <a:highlight>
                  <a:srgbClr val="C0C0C0"/>
                </a:highlight>
              </a:rPr>
              <a:t>梯控设备系统选配清单</a:t>
            </a:r>
            <a:endParaRPr lang="zh-CN" altLang="en-US" b="1">
              <a:solidFill>
                <a:schemeClr val="tx1"/>
              </a:solidFill>
              <a:highlight>
                <a:srgbClr val="C0C0C0"/>
              </a:highlight>
            </a:endParaRPr>
          </a:p>
          <a:p>
            <a:pPr marL="0" indent="0" algn="l">
              <a:buNone/>
            </a:pPr>
            <a:endParaRPr lang="zh-CN" altLang="en-US" b="1">
              <a:solidFill>
                <a:schemeClr val="tx1"/>
              </a:solidFill>
              <a:highlight>
                <a:srgbClr val="C0C0C0"/>
              </a:highlight>
            </a:endParaRPr>
          </a:p>
          <a:p>
            <a:r>
              <a:rPr lang="zh-CN" altLang="en-US" sz="2000" b="1">
                <a:hlinkClick r:id="rId1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针对无网络环境场景</a:t>
            </a:r>
            <a:endParaRPr lang="zh-CN" altLang="en-US" sz="2000" b="1">
              <a:hlinkClick r:id="rId1" action="ppaction://hlinksldjump">
                <a:extLst>
                  <a:ext uri="{DAF060AB-1E55-43B9-8AAB-6FB025537F2F}">
                    <wpsdc:hlinkClr xmlns:wpsdc="http://www.wps.cn/officeDocument/2017/drawingmlCustomData" val="000000"/>
                    <wpsdc:folHlinkClr xmlns:wpsdc="http://www.wps.cn/officeDocument/2017/drawingmlCustomData" val="000000"/>
                    <wpsdc:hlinkUnderline xmlns:wpsdc="http://www.wps.cn/officeDocument/2017/drawingmlCustomData" val="0"/>
                  </a:ext>
                </a:extLst>
              </a:hlinkClick>
            </a:endParaRPr>
          </a:p>
          <a:p>
            <a:endParaRPr lang="zh-CN" altLang="en-US" sz="2000" b="1"/>
          </a:p>
          <a:p>
            <a:r>
              <a:rPr lang="zh-CN" altLang="en-US" sz="2000" b="1">
                <a:solidFill>
                  <a:schemeClr val="accent2">
                    <a:lumMod val="40000"/>
                    <a:lumOff val="60000"/>
                  </a:schemeClr>
                </a:solidFill>
                <a:hlinkClick r:id="rId2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针对有网络环境场景</a:t>
            </a:r>
            <a:endParaRPr lang="zh-CN" altLang="en-US" sz="2000" b="1">
              <a:solidFill>
                <a:schemeClr val="accent2">
                  <a:lumMod val="40000"/>
                  <a:lumOff val="60000"/>
                </a:schemeClr>
              </a:solidFill>
              <a:hlinkClick r:id="rId2" action="ppaction://hlinksldjump">
                <a:extLst>
                  <a:ext uri="{DAF060AB-1E55-43B9-8AAB-6FB025537F2F}">
                    <wpsdc:hlinkClr xmlns:wpsdc="http://www.wps.cn/officeDocument/2017/drawingmlCustomData" val="000000"/>
                    <wpsdc:folHlinkClr xmlns:wpsdc="http://www.wps.cn/officeDocument/2017/drawingmlCustomData" val="000000"/>
                    <wpsdc:hlinkUnderline xmlns:wpsdc="http://www.wps.cn/officeDocument/2017/drawingmlCustomData" val="0"/>
                  </a:ext>
                </a:extLst>
              </a:hlinkClick>
            </a:endParaRPr>
          </a:p>
          <a:p>
            <a:endParaRPr lang="zh-CN" altLang="en-US" sz="2000" b="1"/>
          </a:p>
          <a:p>
            <a:pPr algn="l">
              <a:buClrTx/>
              <a:buSzTx/>
              <a:buFontTx/>
            </a:pPr>
            <a:r>
              <a:rPr lang="zh-CN" altLang="en-US" sz="2000" b="1">
                <a:solidFill>
                  <a:schemeClr val="accent2">
                    <a:lumMod val="40000"/>
                    <a:lumOff val="60000"/>
                  </a:schemeClr>
                </a:solidFill>
                <a:hlinkClick r:id="rId3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单刷卡功能</a:t>
            </a:r>
            <a:endParaRPr lang="zh-CN" altLang="en-US" sz="2000" b="1">
              <a:solidFill>
                <a:schemeClr val="accent2">
                  <a:lumMod val="40000"/>
                  <a:lumOff val="60000"/>
                </a:schemeClr>
              </a:solidFill>
              <a:hlinkClick r:id="rId3" action="ppaction://hlinksldjump">
                <a:extLst>
                  <a:ext uri="{DAF060AB-1E55-43B9-8AAB-6FB025537F2F}">
                    <wpsdc:hlinkClr xmlns:wpsdc="http://www.wps.cn/officeDocument/2017/drawingmlCustomData" val="000000"/>
                    <wpsdc:folHlinkClr xmlns:wpsdc="http://www.wps.cn/officeDocument/2017/drawingmlCustomData" val="000000"/>
                    <wpsdc:hlinkUnderline xmlns:wpsdc="http://www.wps.cn/officeDocument/2017/drawingmlCustomData" val="0"/>
                  </a:ext>
                </a:extLst>
              </a:hlinkClick>
            </a:endParaRPr>
          </a:p>
          <a:p>
            <a:endParaRPr lang="zh-CN" altLang="en-US" sz="2000" b="1"/>
          </a:p>
          <a:p>
            <a:r>
              <a:rPr lang="zh-CN" altLang="en-US" sz="2000" b="1">
                <a:solidFill>
                  <a:srgbClr val="C00000"/>
                </a:solidFill>
                <a:hlinkClick r:id="rId4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刷卡，二维码功能</a:t>
            </a:r>
            <a:endParaRPr lang="zh-CN" altLang="en-US" sz="2000" b="1">
              <a:solidFill>
                <a:srgbClr val="C00000"/>
              </a:solidFill>
              <a:hlinkClick r:id="rId4" action="ppaction://hlinksldjump">
                <a:extLst>
                  <a:ext uri="{DAF060AB-1E55-43B9-8AAB-6FB025537F2F}">
                    <wpsdc:hlinkClr xmlns:wpsdc="http://www.wps.cn/officeDocument/2017/drawingmlCustomData" val="000000"/>
                    <wpsdc:folHlinkClr xmlns:wpsdc="http://www.wps.cn/officeDocument/2017/drawingmlCustomData" val="000000"/>
                    <wpsdc:hlinkUnderline xmlns:wpsdc="http://www.wps.cn/officeDocument/2017/drawingmlCustomData" val="0"/>
                  </a:ext>
                </a:extLst>
              </a:hlinkClick>
            </a:endParaRPr>
          </a:p>
          <a:p>
            <a:endParaRPr lang="zh-CN" altLang="en-US" sz="2000" b="1"/>
          </a:p>
          <a:p>
            <a:r>
              <a:rPr lang="zh-CN" altLang="en-US" sz="2000" b="1">
                <a:hlinkClick r:id="rId5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刷卡，指纹功能</a:t>
            </a:r>
            <a:endParaRPr lang="zh-CN" altLang="en-US" sz="2000" b="1">
              <a:hlinkClick r:id="rId5" action="ppaction://hlinksldjump">
                <a:extLst>
                  <a:ext uri="{DAF060AB-1E55-43B9-8AAB-6FB025537F2F}">
                    <wpsdc:hlinkClr xmlns:wpsdc="http://www.wps.cn/officeDocument/2017/drawingmlCustomData" val="000000"/>
                    <wpsdc:folHlinkClr xmlns:wpsdc="http://www.wps.cn/officeDocument/2017/drawingmlCustomData" val="000000"/>
                    <wpsdc:hlinkUnderline xmlns:wpsdc="http://www.wps.cn/officeDocument/2017/drawingmlCustomData" val="0"/>
                  </a:ext>
                </a:extLst>
              </a:hlinkClick>
            </a:endParaRPr>
          </a:p>
          <a:p>
            <a:endParaRPr lang="zh-CN" altLang="en-US" sz="2000" b="1"/>
          </a:p>
          <a:p>
            <a:r>
              <a:rPr lang="zh-CN" altLang="en-US" sz="2000" b="1">
                <a:hlinkClick r:id="rId6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刷卡，人脸功能</a:t>
            </a:r>
            <a:endParaRPr lang="zh-CN" altLang="en-US" sz="2000" b="1"/>
          </a:p>
          <a:p>
            <a:endParaRPr lang="zh-CN" altLang="en-US" sz="2000" b="1"/>
          </a:p>
          <a:p>
            <a:r>
              <a:rPr lang="zh-CN" altLang="en-US" sz="2000" b="1">
                <a:hlinkClick r:id="rId7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梯控联动</a:t>
            </a:r>
            <a:r>
              <a:rPr lang="en-US" altLang="zh-CN" sz="2000" b="1">
                <a:hlinkClick r:id="rId7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----</a:t>
            </a:r>
            <a:r>
              <a:rPr lang="zh-CN" altLang="en-US" sz="2000" b="1">
                <a:hlinkClick r:id="rId7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道闸</a:t>
            </a:r>
            <a:r>
              <a:rPr lang="en-US" altLang="zh-CN" sz="2000" b="1">
                <a:hlinkClick r:id="rId7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-</a:t>
            </a:r>
            <a:r>
              <a:rPr lang="zh-CN" altLang="en-US" sz="2000" b="1">
                <a:hlinkClick r:id="rId7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人脸</a:t>
            </a:r>
            <a:r>
              <a:rPr lang="en-US" altLang="zh-CN" sz="2000" b="1">
                <a:hlinkClick r:id="rId7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-</a:t>
            </a:r>
            <a:r>
              <a:rPr lang="zh-CN" altLang="en-US" sz="2000" b="1">
                <a:hlinkClick r:id="rId7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读头一卡通</a:t>
            </a:r>
            <a:endParaRPr lang="zh-CN" altLang="en-US" sz="2000" b="1">
              <a:hlinkClick r:id="rId7" action="ppaction://hlinksldjump">
                <a:extLst>
                  <a:ext uri="{DAF060AB-1E55-43B9-8AAB-6FB025537F2F}">
                    <wpsdc:hlinkClr xmlns:wpsdc="http://www.wps.cn/officeDocument/2017/drawingmlCustomData" val="000000"/>
                    <wpsdc:folHlinkClr xmlns:wpsdc="http://www.wps.cn/officeDocument/2017/drawingmlCustomData" val="000000"/>
                    <wpsdc:hlinkUnderline xmlns:wpsdc="http://www.wps.cn/officeDocument/2017/drawingmlCustomData" val="0"/>
                  </a:ext>
                </a:extLst>
              </a:hlinkClick>
            </a:endParaRPr>
          </a:p>
        </p:txBody>
      </p:sp>
      <p:pic>
        <p:nvPicPr>
          <p:cNvPr id="2" name="图片 1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705" y="1196975"/>
            <a:ext cx="3230880" cy="3887470"/>
          </a:xfrm>
          <a:prstGeom prst="rect">
            <a:avLst/>
          </a:prstGeom>
        </p:spPr>
      </p:pic>
      <p:pic>
        <p:nvPicPr>
          <p:cNvPr id="7" name="图片 6" descr="公司LOGO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7315" y="116840"/>
            <a:ext cx="2589530" cy="50355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984250"/>
          </a:xfrm>
        </p:spPr>
        <p:txBody>
          <a:bodyPr/>
          <a:p>
            <a:r>
              <a:rPr lang="zh-CN" altLang="en-US" sz="3200" b="1">
                <a:solidFill>
                  <a:schemeClr val="tx1"/>
                </a:solidFill>
                <a:highlight>
                  <a:srgbClr val="C0C0C0"/>
                </a:highlight>
              </a:rPr>
              <a:t>无网络环境场景</a:t>
            </a:r>
            <a:endParaRPr lang="zh-CN" altLang="en-US" sz="3200" b="1">
              <a:solidFill>
                <a:schemeClr val="tx1"/>
              </a:solidFill>
              <a:highlight>
                <a:srgbClr val="C0C0C0"/>
              </a:highlight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44520" y="2060575"/>
            <a:ext cx="866775" cy="5054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39720" y="2756535"/>
            <a:ext cx="1420495" cy="7086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39750" y="3573145"/>
            <a:ext cx="1167130" cy="779145"/>
          </a:xfrm>
          <a:prstGeom prst="rect">
            <a:avLst/>
          </a:prstGeom>
          <a:noFill/>
        </p:spPr>
      </p:pic>
      <p:sp>
        <p:nvSpPr>
          <p:cNvPr id="13" name="文本框 12"/>
          <p:cNvSpPr txBox="1"/>
          <p:nvPr/>
        </p:nvSpPr>
        <p:spPr>
          <a:xfrm>
            <a:off x="2195830" y="3500755"/>
            <a:ext cx="5181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ym typeface="+mn-ea"/>
              </a:rPr>
              <a:t>+</a:t>
            </a:r>
            <a:endParaRPr lang="en-US" altLang="zh-CN" sz="3600"/>
          </a:p>
          <a:p>
            <a:endParaRPr lang="zh-CN" altLang="en-US" sz="3600"/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915920" y="3645535"/>
            <a:ext cx="1233170" cy="7359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959100" y="4446270"/>
            <a:ext cx="1233805" cy="9258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144520" y="5445760"/>
            <a:ext cx="862965" cy="50355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409440" y="3573145"/>
            <a:ext cx="626745" cy="546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>
                <a:sym typeface="+mn-ea"/>
              </a:rPr>
              <a:t>+</a:t>
            </a:r>
            <a:endParaRPr lang="zh-CN" altLang="en-US" sz="3600"/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745990" y="3248025"/>
            <a:ext cx="1605915" cy="142049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732270" y="3117850"/>
            <a:ext cx="1701165" cy="125158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6083935" y="3645535"/>
            <a:ext cx="5715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+</a:t>
            </a:r>
            <a:endParaRPr lang="en-US" altLang="zh-CN" sz="3200"/>
          </a:p>
        </p:txBody>
      </p:sp>
      <p:sp>
        <p:nvSpPr>
          <p:cNvPr id="24" name="文本框 23"/>
          <p:cNvSpPr txBox="1"/>
          <p:nvPr/>
        </p:nvSpPr>
        <p:spPr>
          <a:xfrm>
            <a:off x="744855" y="2881630"/>
            <a:ext cx="11626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DT-16</a:t>
            </a:r>
            <a:r>
              <a:rPr lang="zh-CN" altLang="en-US" sz="1600"/>
              <a:t>梯控板</a:t>
            </a:r>
            <a:endParaRPr lang="zh-CN" altLang="en-US" sz="1600"/>
          </a:p>
        </p:txBody>
      </p:sp>
      <p:sp>
        <p:nvSpPr>
          <p:cNvPr id="25" name="文本框 24"/>
          <p:cNvSpPr txBox="1"/>
          <p:nvPr/>
        </p:nvSpPr>
        <p:spPr>
          <a:xfrm>
            <a:off x="1403350" y="1459230"/>
            <a:ext cx="53289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读头：单刷卡，指纹</a:t>
            </a:r>
            <a:r>
              <a:rPr lang="en-US" altLang="zh-CN" sz="1600"/>
              <a:t>+</a:t>
            </a:r>
            <a:r>
              <a:rPr lang="zh-CN" altLang="en-US" sz="1600"/>
              <a:t>刷卡，二维码</a:t>
            </a:r>
            <a:r>
              <a:rPr lang="en-US" altLang="zh-CN" sz="1600"/>
              <a:t>+</a:t>
            </a:r>
            <a:r>
              <a:rPr lang="zh-CN" altLang="en-US" sz="1600"/>
              <a:t>刷卡，呼吸灯</a:t>
            </a:r>
            <a:r>
              <a:rPr lang="en-US" altLang="zh-CN" sz="1600"/>
              <a:t>+</a:t>
            </a:r>
            <a:r>
              <a:rPr lang="zh-CN" altLang="en-US" sz="1600"/>
              <a:t>语音可根据需求选配</a:t>
            </a:r>
            <a:endParaRPr lang="zh-CN" altLang="en-US" sz="1600"/>
          </a:p>
        </p:txBody>
      </p:sp>
      <p:sp>
        <p:nvSpPr>
          <p:cNvPr id="26" name="文本框 25"/>
          <p:cNvSpPr txBox="1"/>
          <p:nvPr/>
        </p:nvSpPr>
        <p:spPr>
          <a:xfrm>
            <a:off x="4787900" y="2664460"/>
            <a:ext cx="2057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5</a:t>
            </a:r>
            <a:r>
              <a:rPr lang="zh-CN" altLang="en-US" sz="1600"/>
              <a:t>寸人脸可使用热点同步数据</a:t>
            </a:r>
            <a:endParaRPr lang="zh-CN" altLang="en-US" sz="1600"/>
          </a:p>
        </p:txBody>
      </p:sp>
      <p:sp>
        <p:nvSpPr>
          <p:cNvPr id="27" name="文本框 26"/>
          <p:cNvSpPr txBox="1"/>
          <p:nvPr/>
        </p:nvSpPr>
        <p:spPr>
          <a:xfrm>
            <a:off x="6732270" y="2780665"/>
            <a:ext cx="22047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发卡系统</a:t>
            </a:r>
            <a:r>
              <a:rPr lang="en-US" altLang="zh-CN" sz="1400"/>
              <a:t>V9 </a:t>
            </a:r>
            <a:r>
              <a:rPr lang="zh-CN" altLang="en-US" sz="1400"/>
              <a:t>（适配读头）</a:t>
            </a:r>
            <a:endParaRPr lang="zh-CN" altLang="en-US" sz="1400"/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83260" y="5198745"/>
            <a:ext cx="1052195" cy="80899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467360" y="4580890"/>
            <a:ext cx="17875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超过</a:t>
            </a:r>
            <a:r>
              <a:rPr lang="en-US" altLang="zh-CN" sz="1600"/>
              <a:t>16</a:t>
            </a:r>
            <a:r>
              <a:rPr lang="zh-CN" altLang="en-US" sz="1600"/>
              <a:t>层</a:t>
            </a:r>
            <a:r>
              <a:rPr lang="en-US" altLang="zh-CN" sz="1600"/>
              <a:t>+</a:t>
            </a:r>
            <a:r>
              <a:rPr lang="zh-CN" altLang="en-US" sz="1600"/>
              <a:t>扩展板</a:t>
            </a:r>
            <a:endParaRPr lang="zh-CN" altLang="en-US" sz="1600"/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6732270" y="4797425"/>
            <a:ext cx="1701165" cy="1122680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6660515" y="4447540"/>
            <a:ext cx="23012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发卡系统</a:t>
            </a:r>
            <a:r>
              <a:rPr lang="en-US" altLang="zh-CN" sz="1400"/>
              <a:t>V9X</a:t>
            </a:r>
            <a:r>
              <a:rPr lang="zh-CN" altLang="en-US" sz="1400"/>
              <a:t>（适配人脸）</a:t>
            </a:r>
            <a:endParaRPr lang="zh-CN" altLang="en-US" sz="1400"/>
          </a:p>
        </p:txBody>
      </p:sp>
      <p:sp>
        <p:nvSpPr>
          <p:cNvPr id="2" name="文本框 1"/>
          <p:cNvSpPr txBox="1"/>
          <p:nvPr/>
        </p:nvSpPr>
        <p:spPr>
          <a:xfrm>
            <a:off x="198120" y="6231255"/>
            <a:ext cx="87388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</a:rPr>
              <a:t>功能实现</a:t>
            </a:r>
            <a:r>
              <a:rPr lang="zh-CN" altLang="en-US"/>
              <a:t>：可在无网络环境下完成刷卡，人脸，分层或不分层的梯控控制及一卡通行联动，可在设备附近使用手机热点同步人员权限的变更（删除，添加，暂停，恢复）。</a:t>
            </a:r>
            <a:endParaRPr lang="zh-CN" altLang="en-US"/>
          </a:p>
        </p:txBody>
      </p:sp>
      <p:pic>
        <p:nvPicPr>
          <p:cNvPr id="7" name="图片 6" descr="公司LOGO">
            <a:hlinkClick r:id="rId21" action="ppaction://hlinksldjump"/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124460" y="116840"/>
            <a:ext cx="2589530" cy="503555"/>
          </a:xfrm>
          <a:prstGeom prst="rect">
            <a:avLst/>
          </a:prstGeom>
          <a:ln>
            <a:noFill/>
          </a:ln>
        </p:spPr>
      </p:pic>
      <p:pic>
        <p:nvPicPr>
          <p:cNvPr id="1201" name="图片 7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7956550" y="2204720"/>
            <a:ext cx="679450" cy="4083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4" name="图片 12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6948170" y="2195830"/>
            <a:ext cx="711835" cy="396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6948170" y="1700530"/>
            <a:ext cx="19792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标配</a:t>
            </a:r>
            <a:r>
              <a:rPr lang="en-US" altLang="zh-CN" sz="1400"/>
              <a:t>MF</a:t>
            </a:r>
            <a:r>
              <a:rPr lang="zh-CN" altLang="en-US" sz="1400"/>
              <a:t>卡，钥匙扣</a:t>
            </a:r>
            <a:endParaRPr lang="zh-CN" altLang="en-US" sz="1400"/>
          </a:p>
        </p:txBody>
      </p:sp>
      <p:pic>
        <p:nvPicPr>
          <p:cNvPr id="8" name="图片 7" descr="32313537363133303b32313537363132383b7bad5934">
            <a:hlinkClick r:id="rId21" action="ppaction://hlinksldjump"/>
          </p:cNvPr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604250" y="188595"/>
            <a:ext cx="272415" cy="3009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984250"/>
          </a:xfrm>
        </p:spPr>
        <p:txBody>
          <a:bodyPr/>
          <a:p>
            <a:r>
              <a:rPr lang="zh-CN" altLang="en-US" sz="3200" b="1">
                <a:solidFill>
                  <a:schemeClr val="tx1"/>
                </a:solidFill>
                <a:highlight>
                  <a:srgbClr val="C0C0C0"/>
                </a:highlight>
              </a:rPr>
              <a:t>有网络环境场景</a:t>
            </a:r>
            <a:endParaRPr lang="zh-CN" altLang="en-US" sz="3200" b="1">
              <a:solidFill>
                <a:schemeClr val="tx1"/>
              </a:solidFill>
              <a:highlight>
                <a:srgbClr val="C0C0C0"/>
              </a:highlight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99385" y="2019935"/>
            <a:ext cx="962660" cy="5613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06980" y="2715260"/>
            <a:ext cx="1332230" cy="6648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95605" y="3465195"/>
            <a:ext cx="1167130" cy="779145"/>
          </a:xfrm>
          <a:prstGeom prst="rect">
            <a:avLst/>
          </a:prstGeom>
          <a:noFill/>
        </p:spPr>
      </p:pic>
      <p:sp>
        <p:nvSpPr>
          <p:cNvPr id="13" name="文本框 12"/>
          <p:cNvSpPr txBox="1"/>
          <p:nvPr/>
        </p:nvSpPr>
        <p:spPr>
          <a:xfrm>
            <a:off x="2051685" y="3500755"/>
            <a:ext cx="5181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ym typeface="+mn-ea"/>
              </a:rPr>
              <a:t>+</a:t>
            </a:r>
            <a:endParaRPr lang="en-US" altLang="zh-CN" sz="3600"/>
          </a:p>
          <a:p>
            <a:endParaRPr lang="zh-CN" altLang="en-US" sz="3600"/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87955" y="3566160"/>
            <a:ext cx="1233170" cy="7359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699385" y="4364990"/>
            <a:ext cx="1233805" cy="9258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687955" y="5374005"/>
            <a:ext cx="862965" cy="42291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889375" y="3357245"/>
            <a:ext cx="626745" cy="546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>
                <a:sym typeface="+mn-ea"/>
              </a:rPr>
              <a:t>+</a:t>
            </a:r>
            <a:endParaRPr lang="zh-CN" altLang="en-US" sz="3600"/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283075" y="2565400"/>
            <a:ext cx="1095375" cy="99187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588760" y="3269615"/>
            <a:ext cx="1489075" cy="109982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6083935" y="3645535"/>
            <a:ext cx="5715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+</a:t>
            </a:r>
            <a:endParaRPr lang="en-US" altLang="zh-CN" sz="3200"/>
          </a:p>
        </p:txBody>
      </p:sp>
      <p:sp>
        <p:nvSpPr>
          <p:cNvPr id="24" name="文本框 23"/>
          <p:cNvSpPr txBox="1"/>
          <p:nvPr/>
        </p:nvSpPr>
        <p:spPr>
          <a:xfrm>
            <a:off x="467360" y="2881630"/>
            <a:ext cx="11626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DT-16</a:t>
            </a:r>
            <a:r>
              <a:rPr lang="zh-CN" altLang="en-US" sz="1600"/>
              <a:t>梯控板</a:t>
            </a:r>
            <a:endParaRPr lang="zh-CN" altLang="en-US" sz="1600"/>
          </a:p>
        </p:txBody>
      </p:sp>
      <p:sp>
        <p:nvSpPr>
          <p:cNvPr id="25" name="文本框 24"/>
          <p:cNvSpPr txBox="1"/>
          <p:nvPr/>
        </p:nvSpPr>
        <p:spPr>
          <a:xfrm>
            <a:off x="1331595" y="1385570"/>
            <a:ext cx="52362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读头</a:t>
            </a:r>
            <a:r>
              <a:rPr lang="en-US" altLang="zh-CN" sz="1600"/>
              <a:t>:</a:t>
            </a:r>
            <a:r>
              <a:rPr lang="zh-CN" altLang="en-US" sz="1600"/>
              <a:t>单刷卡，指纹</a:t>
            </a:r>
            <a:r>
              <a:rPr lang="en-US" altLang="zh-CN" sz="1600"/>
              <a:t>+</a:t>
            </a:r>
            <a:r>
              <a:rPr lang="zh-CN" altLang="en-US" sz="1600"/>
              <a:t>刷卡，二维码</a:t>
            </a:r>
            <a:r>
              <a:rPr lang="en-US" altLang="zh-CN" sz="1600"/>
              <a:t>+</a:t>
            </a:r>
            <a:r>
              <a:rPr lang="zh-CN" altLang="en-US" sz="1600"/>
              <a:t>刷卡，呼吸灯</a:t>
            </a:r>
            <a:r>
              <a:rPr lang="en-US" altLang="zh-CN" sz="1600"/>
              <a:t>+</a:t>
            </a:r>
            <a:r>
              <a:rPr lang="zh-CN" altLang="en-US" sz="1600"/>
              <a:t>语音可根据需求选配</a:t>
            </a:r>
            <a:endParaRPr lang="zh-CN" altLang="en-US" sz="1600"/>
          </a:p>
        </p:txBody>
      </p:sp>
      <p:sp>
        <p:nvSpPr>
          <p:cNvPr id="26" name="文本框 25"/>
          <p:cNvSpPr txBox="1"/>
          <p:nvPr/>
        </p:nvSpPr>
        <p:spPr>
          <a:xfrm>
            <a:off x="4356100" y="2160270"/>
            <a:ext cx="20574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5</a:t>
            </a:r>
            <a:r>
              <a:rPr lang="zh-CN" altLang="en-US" sz="1600"/>
              <a:t>寸人脸</a:t>
            </a:r>
            <a:endParaRPr lang="zh-CN" altLang="en-US" sz="1600"/>
          </a:p>
        </p:txBody>
      </p:sp>
      <p:sp>
        <p:nvSpPr>
          <p:cNvPr id="27" name="文本框 26"/>
          <p:cNvSpPr txBox="1"/>
          <p:nvPr/>
        </p:nvSpPr>
        <p:spPr>
          <a:xfrm>
            <a:off x="6443980" y="2780665"/>
            <a:ext cx="22047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发卡系统</a:t>
            </a:r>
            <a:r>
              <a:rPr lang="en-US" altLang="zh-CN" sz="1400"/>
              <a:t>V9 </a:t>
            </a:r>
            <a:r>
              <a:rPr lang="zh-CN" altLang="en-US" sz="1400"/>
              <a:t>（适配读头）</a:t>
            </a:r>
            <a:endParaRPr lang="zh-CN" altLang="en-US" sz="1400"/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95605" y="5170170"/>
            <a:ext cx="1052195" cy="80899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120015" y="4580890"/>
            <a:ext cx="17875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超过</a:t>
            </a:r>
            <a:r>
              <a:rPr lang="en-US" altLang="zh-CN" sz="1600"/>
              <a:t>16</a:t>
            </a:r>
            <a:r>
              <a:rPr lang="zh-CN" altLang="en-US" sz="1600"/>
              <a:t>层</a:t>
            </a:r>
            <a:r>
              <a:rPr lang="en-US" altLang="zh-CN" sz="1600"/>
              <a:t>+</a:t>
            </a:r>
            <a:r>
              <a:rPr lang="zh-CN" altLang="en-US" sz="1600"/>
              <a:t>扩展板</a:t>
            </a:r>
            <a:endParaRPr lang="zh-CN" altLang="en-US" sz="1600"/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6588760" y="4787265"/>
            <a:ext cx="1416685" cy="1122680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6516370" y="4447540"/>
            <a:ext cx="23012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发卡系统</a:t>
            </a:r>
            <a:r>
              <a:rPr lang="en-US" altLang="zh-CN" sz="1400"/>
              <a:t>V9X</a:t>
            </a:r>
            <a:r>
              <a:rPr lang="zh-CN" altLang="en-US" sz="1400"/>
              <a:t>（适配人脸）</a:t>
            </a:r>
            <a:endParaRPr lang="zh-CN" altLang="en-US" sz="1400"/>
          </a:p>
        </p:txBody>
      </p:sp>
      <p:sp>
        <p:nvSpPr>
          <p:cNvPr id="2" name="文本框 1"/>
          <p:cNvSpPr txBox="1"/>
          <p:nvPr/>
        </p:nvSpPr>
        <p:spPr>
          <a:xfrm>
            <a:off x="198120" y="6231255"/>
            <a:ext cx="87388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</a:rPr>
              <a:t>功能实现</a:t>
            </a:r>
            <a:r>
              <a:rPr lang="zh-CN" altLang="en-US"/>
              <a:t>：可在有网络环境下完成刷卡，人脸，分层或不分层的梯控控制及一卡通行联动，可实时变更人员通行授权权限（删除，添加，暂停。恢复）。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4643755" y="5572760"/>
            <a:ext cx="923290" cy="6584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707765" y="5572760"/>
            <a:ext cx="4572000" cy="6756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3200">
                <a:sym typeface="+mn-ea"/>
              </a:rPr>
              <a:t>+</a:t>
            </a:r>
            <a:r>
              <a:rPr lang="en-US" altLang="zh-CN" sz="1600">
                <a:sym typeface="+mn-ea"/>
              </a:rPr>
              <a:t>DTU</a:t>
            </a:r>
            <a:endParaRPr lang="en-US" altLang="zh-CN" sz="1600"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5522595" y="2494280"/>
            <a:ext cx="922020" cy="11525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320665" y="2160905"/>
            <a:ext cx="1207770" cy="4749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600"/>
              <a:t>8</a:t>
            </a:r>
            <a:r>
              <a:rPr lang="zh-CN" altLang="en-US" sz="1600"/>
              <a:t>寸人脸</a:t>
            </a:r>
            <a:endParaRPr lang="zh-CN" altLang="en-US" sz="1600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4264025" y="4149090"/>
            <a:ext cx="1612265" cy="125920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566920" y="3720465"/>
            <a:ext cx="173291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10</a:t>
            </a:r>
            <a:r>
              <a:rPr lang="zh-CN" altLang="en-US" sz="1600"/>
              <a:t>寸人脸</a:t>
            </a:r>
            <a:endParaRPr lang="zh-CN" altLang="en-US" sz="1600"/>
          </a:p>
        </p:txBody>
      </p:sp>
      <p:sp>
        <p:nvSpPr>
          <p:cNvPr id="17" name="文本框 16"/>
          <p:cNvSpPr txBox="1"/>
          <p:nvPr/>
        </p:nvSpPr>
        <p:spPr>
          <a:xfrm>
            <a:off x="6655435" y="1807210"/>
            <a:ext cx="457200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>
                <a:sym typeface="+mn-ea"/>
              </a:rPr>
              <a:t>标配</a:t>
            </a:r>
            <a:r>
              <a:rPr lang="en-US" altLang="zh-CN" sz="1400">
                <a:sym typeface="+mn-ea"/>
              </a:rPr>
              <a:t>IC/MF</a:t>
            </a:r>
            <a:r>
              <a:rPr lang="zh-CN" altLang="en-US" sz="1400">
                <a:sym typeface="+mn-ea"/>
              </a:rPr>
              <a:t>卡，钥匙扣</a:t>
            </a:r>
            <a:endParaRPr lang="zh-CN" altLang="en-US" sz="1400">
              <a:sym typeface="+mn-ea"/>
            </a:endParaRPr>
          </a:p>
        </p:txBody>
      </p:sp>
      <p:pic>
        <p:nvPicPr>
          <p:cNvPr id="1204" name="图片 12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6804025" y="2204720"/>
            <a:ext cx="711835" cy="396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1" name="图片 7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7812405" y="2208530"/>
            <a:ext cx="679450" cy="4083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17" descr="公司LOGO">
            <a:hlinkClick r:id="rId31" action="ppaction://hlinksldjump"/>
          </p:cNvPr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98425" y="44450"/>
            <a:ext cx="2589530" cy="503555"/>
          </a:xfrm>
          <a:prstGeom prst="rect">
            <a:avLst/>
          </a:prstGeom>
          <a:ln>
            <a:noFill/>
          </a:ln>
        </p:spPr>
      </p:pic>
      <p:pic>
        <p:nvPicPr>
          <p:cNvPr id="32" name="图片 31" descr="32313537363133303b32313537363132383b7bad5934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8604250" y="227330"/>
            <a:ext cx="320675" cy="3206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984250"/>
          </a:xfrm>
        </p:spPr>
        <p:txBody>
          <a:bodyPr/>
          <a:p>
            <a:r>
              <a:rPr lang="zh-CN" altLang="en-US" sz="3200" b="1">
                <a:solidFill>
                  <a:schemeClr val="tx1"/>
                </a:solidFill>
                <a:highlight>
                  <a:srgbClr val="C0C0C0"/>
                </a:highlight>
              </a:rPr>
              <a:t>单刷卡配置</a:t>
            </a:r>
            <a:endParaRPr lang="zh-CN" altLang="en-US" sz="3200" b="1">
              <a:solidFill>
                <a:schemeClr val="tx1"/>
              </a:solidFill>
              <a:highlight>
                <a:srgbClr val="C0C0C0"/>
              </a:highlight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47720" y="2181860"/>
            <a:ext cx="966470" cy="5632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59760" y="2971800"/>
            <a:ext cx="1327150" cy="6623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09575" y="2925445"/>
            <a:ext cx="1008380" cy="673100"/>
          </a:xfrm>
          <a:prstGeom prst="rect">
            <a:avLst/>
          </a:prstGeom>
          <a:noFill/>
        </p:spPr>
      </p:pic>
      <p:sp>
        <p:nvSpPr>
          <p:cNvPr id="13" name="文本框 12"/>
          <p:cNvSpPr txBox="1"/>
          <p:nvPr/>
        </p:nvSpPr>
        <p:spPr>
          <a:xfrm>
            <a:off x="2195830" y="3500755"/>
            <a:ext cx="5181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ym typeface="+mn-ea"/>
              </a:rPr>
              <a:t>+</a:t>
            </a:r>
            <a:endParaRPr lang="en-US" altLang="zh-CN" sz="3600"/>
          </a:p>
          <a:p>
            <a:endParaRPr lang="zh-CN" altLang="en-US" sz="3600"/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253105" y="3860800"/>
            <a:ext cx="1233805" cy="92583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156325" y="3285490"/>
            <a:ext cx="1976755" cy="145478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5292090" y="3645535"/>
            <a:ext cx="5715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+</a:t>
            </a:r>
            <a:endParaRPr lang="en-US" altLang="zh-CN" sz="3200"/>
          </a:p>
        </p:txBody>
      </p:sp>
      <p:sp>
        <p:nvSpPr>
          <p:cNvPr id="24" name="文本框 23"/>
          <p:cNvSpPr txBox="1"/>
          <p:nvPr/>
        </p:nvSpPr>
        <p:spPr>
          <a:xfrm>
            <a:off x="254635" y="2277110"/>
            <a:ext cx="19792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分层：</a:t>
            </a:r>
            <a:r>
              <a:rPr lang="en-US" altLang="zh-CN" sz="1600"/>
              <a:t>DT-16</a:t>
            </a:r>
            <a:r>
              <a:rPr lang="zh-CN" altLang="en-US" sz="1600"/>
              <a:t>梯控板</a:t>
            </a:r>
            <a:endParaRPr lang="zh-CN" altLang="en-US" sz="1600"/>
          </a:p>
        </p:txBody>
      </p:sp>
      <p:sp>
        <p:nvSpPr>
          <p:cNvPr id="25" name="文本框 24"/>
          <p:cNvSpPr txBox="1"/>
          <p:nvPr/>
        </p:nvSpPr>
        <p:spPr>
          <a:xfrm>
            <a:off x="1331595" y="1341120"/>
            <a:ext cx="54063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读头：单刷卡</a:t>
            </a:r>
            <a:r>
              <a:rPr lang="en-US" altLang="zh-CN" sz="1600"/>
              <a:t>(</a:t>
            </a:r>
            <a:r>
              <a:rPr lang="zh-CN" altLang="en-US" sz="1600"/>
              <a:t>内嵌，表贴</a:t>
            </a:r>
            <a:r>
              <a:rPr lang="en-US" altLang="zh-CN" sz="1600"/>
              <a:t>)</a:t>
            </a:r>
            <a:r>
              <a:rPr lang="zh-CN" altLang="en-US" sz="1600"/>
              <a:t>，呼吸灯</a:t>
            </a:r>
            <a:r>
              <a:rPr lang="en-US" altLang="zh-CN" sz="1600"/>
              <a:t>+</a:t>
            </a:r>
            <a:r>
              <a:rPr lang="zh-CN" altLang="en-US" sz="1600"/>
              <a:t>语音，可根据需求选配</a:t>
            </a:r>
            <a:endParaRPr lang="zh-CN" altLang="en-US" sz="1600"/>
          </a:p>
        </p:txBody>
      </p:sp>
      <p:sp>
        <p:nvSpPr>
          <p:cNvPr id="27" name="文本框 26"/>
          <p:cNvSpPr txBox="1"/>
          <p:nvPr/>
        </p:nvSpPr>
        <p:spPr>
          <a:xfrm>
            <a:off x="6012180" y="2708910"/>
            <a:ext cx="2465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发卡系统</a:t>
            </a:r>
            <a:r>
              <a:rPr lang="en-US" altLang="zh-CN" sz="1400"/>
              <a:t>V9 </a:t>
            </a:r>
            <a:r>
              <a:rPr lang="zh-CN" altLang="en-US" sz="1400"/>
              <a:t>（适配读头，</a:t>
            </a:r>
            <a:r>
              <a:rPr lang="en-US" altLang="zh-CN" sz="1400"/>
              <a:t>MF</a:t>
            </a:r>
            <a:r>
              <a:rPr lang="zh-CN" altLang="en-US" sz="1400"/>
              <a:t>卡的读写）</a:t>
            </a:r>
            <a:endParaRPr lang="zh-CN" altLang="en-US" sz="1400"/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23215" y="5422265"/>
            <a:ext cx="1052195" cy="80899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198120" y="4987290"/>
            <a:ext cx="17875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超过</a:t>
            </a:r>
            <a:r>
              <a:rPr lang="en-US" altLang="zh-CN" sz="1600"/>
              <a:t>16</a:t>
            </a:r>
            <a:r>
              <a:rPr lang="zh-CN" altLang="en-US" sz="1600"/>
              <a:t>层</a:t>
            </a:r>
            <a:r>
              <a:rPr lang="en-US" altLang="zh-CN" sz="1600"/>
              <a:t>+</a:t>
            </a:r>
            <a:r>
              <a:rPr lang="zh-CN" altLang="en-US" sz="1600"/>
              <a:t>扩展板</a:t>
            </a:r>
            <a:endParaRPr lang="zh-CN" altLang="en-US" sz="1600"/>
          </a:p>
        </p:txBody>
      </p:sp>
      <p:sp>
        <p:nvSpPr>
          <p:cNvPr id="2" name="文本框 1"/>
          <p:cNvSpPr txBox="1"/>
          <p:nvPr/>
        </p:nvSpPr>
        <p:spPr>
          <a:xfrm>
            <a:off x="179705" y="6193790"/>
            <a:ext cx="87388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</a:rPr>
              <a:t>功能实现</a:t>
            </a:r>
            <a:r>
              <a:rPr lang="zh-CN" altLang="en-US"/>
              <a:t>：可完成刷卡控制楼层按钮自动或手动选层，分层或不分层的梯控控制。</a:t>
            </a:r>
            <a:r>
              <a:rPr lang="en-US" altLang="zh-CN">
                <a:sym typeface="+mn-ea"/>
              </a:rPr>
              <a:t>MF</a:t>
            </a:r>
            <a:r>
              <a:rPr lang="zh-CN" altLang="en-US">
                <a:sym typeface="+mn-ea"/>
              </a:rPr>
              <a:t>卡通过密码锁达到防复制功能</a:t>
            </a:r>
            <a:endParaRPr lang="zh-CN" altLang="en-US"/>
          </a:p>
        </p:txBody>
      </p:sp>
      <p:pic>
        <p:nvPicPr>
          <p:cNvPr id="7" name="图片 6" descr="公司LOGO">
            <a:hlinkClick r:id="rId13" action="ppaction://hlinksldjump"/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24460" y="116840"/>
            <a:ext cx="2589530" cy="503555"/>
          </a:xfrm>
          <a:prstGeom prst="rect">
            <a:avLst/>
          </a:prstGeom>
          <a:ln>
            <a:noFill/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395605" y="4356735"/>
            <a:ext cx="1022350" cy="6210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7315" y="3809365"/>
            <a:ext cx="212661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不分层：</a:t>
            </a:r>
            <a:r>
              <a:rPr lang="en-US" altLang="zh-CN" sz="1600"/>
              <a:t>XL-DT-C</a:t>
            </a:r>
            <a:endParaRPr lang="en-US" altLang="zh-CN" sz="160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275965" y="5013325"/>
            <a:ext cx="1340485" cy="953770"/>
          </a:xfrm>
          <a:prstGeom prst="rect">
            <a:avLst/>
          </a:prstGeom>
        </p:spPr>
      </p:pic>
      <p:pic>
        <p:nvPicPr>
          <p:cNvPr id="1201" name="图片 7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7956550" y="2204720"/>
            <a:ext cx="679450" cy="4083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4" name="图片 12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6804025" y="2204720"/>
            <a:ext cx="711835" cy="396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>
            <p:custDataLst>
              <p:tags r:id="rId24"/>
            </p:custDataLst>
          </p:nvPr>
        </p:nvSpPr>
        <p:spPr>
          <a:xfrm>
            <a:off x="6948170" y="1700530"/>
            <a:ext cx="19792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标配</a:t>
            </a:r>
            <a:r>
              <a:rPr lang="en-US" altLang="zh-CN" sz="1400"/>
              <a:t>MF</a:t>
            </a:r>
            <a:r>
              <a:rPr lang="zh-CN" altLang="en-US" sz="1400"/>
              <a:t>卡，钥匙扣</a:t>
            </a:r>
            <a:endParaRPr lang="zh-CN" altLang="en-US" sz="1400"/>
          </a:p>
        </p:txBody>
      </p:sp>
      <p:pic>
        <p:nvPicPr>
          <p:cNvPr id="10" name="图片 9" descr="32313537363133303b32313537363132383b7bad5934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532495" y="188595"/>
            <a:ext cx="269240" cy="2692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984250"/>
          </a:xfrm>
        </p:spPr>
        <p:txBody>
          <a:bodyPr/>
          <a:p>
            <a:r>
              <a:rPr lang="zh-CN" altLang="en-US" sz="3200" b="1">
                <a:solidFill>
                  <a:schemeClr val="tx1"/>
                </a:solidFill>
                <a:highlight>
                  <a:srgbClr val="C0C0C0"/>
                </a:highlight>
              </a:rPr>
              <a:t>刷卡，二维码配置</a:t>
            </a:r>
            <a:endParaRPr lang="zh-CN" altLang="en-US" sz="3200" b="1">
              <a:solidFill>
                <a:schemeClr val="tx1"/>
              </a:solidFill>
              <a:highlight>
                <a:srgbClr val="C0C0C0"/>
              </a:highlight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9575" y="2925445"/>
            <a:ext cx="1008380" cy="673100"/>
          </a:xfrm>
          <a:prstGeom prst="rect">
            <a:avLst/>
          </a:prstGeom>
          <a:noFill/>
        </p:spPr>
      </p:pic>
      <p:sp>
        <p:nvSpPr>
          <p:cNvPr id="13" name="文本框 12"/>
          <p:cNvSpPr txBox="1"/>
          <p:nvPr/>
        </p:nvSpPr>
        <p:spPr>
          <a:xfrm>
            <a:off x="2195830" y="3500755"/>
            <a:ext cx="5181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ym typeface="+mn-ea"/>
              </a:rPr>
              <a:t>+</a:t>
            </a:r>
            <a:endParaRPr lang="en-US" altLang="zh-CN" sz="3600"/>
          </a:p>
          <a:p>
            <a:endParaRPr lang="zh-CN" altLang="en-US" sz="3600"/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46800" y="2924810"/>
            <a:ext cx="2059940" cy="124587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5292090" y="3645535"/>
            <a:ext cx="5715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+</a:t>
            </a:r>
            <a:endParaRPr lang="en-US" altLang="zh-CN" sz="3200"/>
          </a:p>
        </p:txBody>
      </p:sp>
      <p:sp>
        <p:nvSpPr>
          <p:cNvPr id="24" name="文本框 23"/>
          <p:cNvSpPr txBox="1"/>
          <p:nvPr/>
        </p:nvSpPr>
        <p:spPr>
          <a:xfrm>
            <a:off x="254635" y="2277110"/>
            <a:ext cx="19792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分层：</a:t>
            </a:r>
            <a:r>
              <a:rPr lang="en-US" altLang="zh-CN" sz="1600"/>
              <a:t>DT-16</a:t>
            </a:r>
            <a:r>
              <a:rPr lang="zh-CN" altLang="en-US" sz="1600"/>
              <a:t>梯控板</a:t>
            </a:r>
            <a:endParaRPr lang="zh-CN" altLang="en-US" sz="1600"/>
          </a:p>
        </p:txBody>
      </p:sp>
      <p:sp>
        <p:nvSpPr>
          <p:cNvPr id="25" name="文本框 24"/>
          <p:cNvSpPr txBox="1"/>
          <p:nvPr/>
        </p:nvSpPr>
        <p:spPr>
          <a:xfrm>
            <a:off x="1331595" y="1428750"/>
            <a:ext cx="54063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读头：二维码</a:t>
            </a:r>
            <a:r>
              <a:rPr lang="en-US" altLang="zh-CN" sz="1600"/>
              <a:t>+</a:t>
            </a:r>
            <a:r>
              <a:rPr lang="zh-CN" altLang="en-US" sz="1600"/>
              <a:t>刷卡</a:t>
            </a:r>
            <a:endParaRPr lang="zh-CN" altLang="en-US" sz="1600"/>
          </a:p>
        </p:txBody>
      </p:sp>
      <p:sp>
        <p:nvSpPr>
          <p:cNvPr id="27" name="文本框 26"/>
          <p:cNvSpPr txBox="1"/>
          <p:nvPr/>
        </p:nvSpPr>
        <p:spPr>
          <a:xfrm>
            <a:off x="6012180" y="2277110"/>
            <a:ext cx="22047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发卡系统</a:t>
            </a:r>
            <a:r>
              <a:rPr lang="en-US" altLang="zh-CN" sz="1400"/>
              <a:t>V9 </a:t>
            </a:r>
            <a:r>
              <a:rPr lang="zh-CN" altLang="en-US" sz="1400"/>
              <a:t>（适配读头，</a:t>
            </a:r>
            <a:r>
              <a:rPr lang="en-US" altLang="zh-CN" sz="1400"/>
              <a:t>MF</a:t>
            </a:r>
            <a:r>
              <a:rPr lang="zh-CN" altLang="en-US" sz="1400"/>
              <a:t>卡的读写）</a:t>
            </a:r>
            <a:endParaRPr lang="zh-CN" altLang="en-US" sz="1400"/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23215" y="5422265"/>
            <a:ext cx="1052195" cy="80899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198120" y="4987290"/>
            <a:ext cx="17875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超过</a:t>
            </a:r>
            <a:r>
              <a:rPr lang="en-US" altLang="zh-CN" sz="1600"/>
              <a:t>16</a:t>
            </a:r>
            <a:r>
              <a:rPr lang="zh-CN" altLang="en-US" sz="1600"/>
              <a:t>层</a:t>
            </a:r>
            <a:r>
              <a:rPr lang="en-US" altLang="zh-CN" sz="1600"/>
              <a:t>+</a:t>
            </a:r>
            <a:r>
              <a:rPr lang="zh-CN" altLang="en-US" sz="1600"/>
              <a:t>扩展板</a:t>
            </a:r>
            <a:endParaRPr lang="zh-CN" altLang="en-US" sz="1600"/>
          </a:p>
        </p:txBody>
      </p:sp>
      <p:sp>
        <p:nvSpPr>
          <p:cNvPr id="2" name="文本框 1"/>
          <p:cNvSpPr txBox="1"/>
          <p:nvPr/>
        </p:nvSpPr>
        <p:spPr>
          <a:xfrm>
            <a:off x="198120" y="6231255"/>
            <a:ext cx="87388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</a:rPr>
              <a:t>功能实现</a:t>
            </a:r>
            <a:r>
              <a:rPr lang="zh-CN" altLang="en-US"/>
              <a:t>：可完成刷卡，二维码控制楼层按钮自动或手动选层，分层或不分层的梯控控制以及访客邀约。</a:t>
            </a:r>
            <a:r>
              <a:rPr lang="en-US" altLang="zh-CN">
                <a:sym typeface="+mn-ea"/>
              </a:rPr>
              <a:t>MF</a:t>
            </a:r>
            <a:r>
              <a:rPr lang="zh-CN" altLang="en-US">
                <a:sym typeface="+mn-ea"/>
              </a:rPr>
              <a:t>卡通过密码锁达到防复制功能，二维码授权通过项目专属后台。</a:t>
            </a:r>
            <a:endParaRPr lang="zh-CN" altLang="en-US"/>
          </a:p>
        </p:txBody>
      </p:sp>
      <p:pic>
        <p:nvPicPr>
          <p:cNvPr id="7" name="图片 6" descr="公司LOGO">
            <a:hlinkClick r:id="rId7" action="ppaction://hlinksldjump"/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24460" y="116840"/>
            <a:ext cx="2589530" cy="503555"/>
          </a:xfrm>
          <a:prstGeom prst="rect">
            <a:avLst/>
          </a:prstGeom>
          <a:ln>
            <a:noFill/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95605" y="4356735"/>
            <a:ext cx="1022350" cy="6210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7315" y="3809365"/>
            <a:ext cx="212661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不分层：</a:t>
            </a:r>
            <a:r>
              <a:rPr lang="en-US" altLang="zh-CN" sz="1600"/>
              <a:t>XL-DT-C</a:t>
            </a:r>
            <a:endParaRPr lang="en-US" altLang="zh-CN" sz="16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46800" y="5013325"/>
            <a:ext cx="2070100" cy="102679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012180" y="4390390"/>
            <a:ext cx="30086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通过公众号小白乘梯，完成二维码（动态活码）及访客功能</a:t>
            </a:r>
            <a:endParaRPr lang="en-US" altLang="zh-CN" sz="1400"/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021965" y="3122930"/>
            <a:ext cx="1962150" cy="110617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422015" y="4364990"/>
            <a:ext cx="835025" cy="133667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987675" y="2351405"/>
            <a:ext cx="27654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二维码储量无限制</a:t>
            </a:r>
            <a:endParaRPr lang="zh-CN" altLang="en-US" sz="1600"/>
          </a:p>
        </p:txBody>
      </p:sp>
      <p:sp>
        <p:nvSpPr>
          <p:cNvPr id="22" name="文本框 21"/>
          <p:cNvSpPr txBox="1"/>
          <p:nvPr>
            <p:custDataLst>
              <p:tags r:id="rId17"/>
            </p:custDataLst>
          </p:nvPr>
        </p:nvSpPr>
        <p:spPr>
          <a:xfrm>
            <a:off x="6876415" y="1340485"/>
            <a:ext cx="19792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标配</a:t>
            </a:r>
            <a:r>
              <a:rPr lang="en-US" altLang="zh-CN" sz="1400"/>
              <a:t>MF</a:t>
            </a:r>
            <a:r>
              <a:rPr lang="zh-CN" altLang="en-US" sz="1400"/>
              <a:t>卡，钥匙扣</a:t>
            </a:r>
            <a:endParaRPr lang="zh-CN" altLang="en-US" sz="1400"/>
          </a:p>
        </p:txBody>
      </p:sp>
      <p:pic>
        <p:nvPicPr>
          <p:cNvPr id="1204" name="图片 12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6876415" y="1778635"/>
            <a:ext cx="711835" cy="396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1" name="图片 7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7884160" y="1781810"/>
            <a:ext cx="679450" cy="4083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图片 25" descr="32313537363133303b32313537363132383b7bad5934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460105" y="274955"/>
            <a:ext cx="297815" cy="2978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984250"/>
          </a:xfrm>
        </p:spPr>
        <p:txBody>
          <a:bodyPr/>
          <a:p>
            <a:r>
              <a:rPr lang="zh-CN" altLang="en-US" sz="3200" b="1">
                <a:solidFill>
                  <a:schemeClr val="tx1"/>
                </a:solidFill>
                <a:highlight>
                  <a:srgbClr val="C0C0C0"/>
                </a:highlight>
              </a:rPr>
              <a:t>刷卡，指纹配置</a:t>
            </a:r>
            <a:endParaRPr lang="zh-CN" altLang="en-US" sz="3200" b="1">
              <a:solidFill>
                <a:schemeClr val="tx1"/>
              </a:solidFill>
              <a:highlight>
                <a:srgbClr val="C0C0C0"/>
              </a:highlight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9575" y="2925445"/>
            <a:ext cx="1008380" cy="673100"/>
          </a:xfrm>
          <a:prstGeom prst="rect">
            <a:avLst/>
          </a:prstGeom>
          <a:noFill/>
        </p:spPr>
      </p:pic>
      <p:sp>
        <p:nvSpPr>
          <p:cNvPr id="13" name="文本框 12"/>
          <p:cNvSpPr txBox="1"/>
          <p:nvPr/>
        </p:nvSpPr>
        <p:spPr>
          <a:xfrm>
            <a:off x="2195830" y="3500755"/>
            <a:ext cx="5181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ym typeface="+mn-ea"/>
              </a:rPr>
              <a:t>+</a:t>
            </a:r>
            <a:endParaRPr lang="en-US" altLang="zh-CN" sz="3600"/>
          </a:p>
          <a:p>
            <a:endParaRPr lang="zh-CN" altLang="en-US" sz="3600"/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228080" y="3598545"/>
            <a:ext cx="2081530" cy="147574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5292090" y="3645535"/>
            <a:ext cx="5715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+</a:t>
            </a:r>
            <a:endParaRPr lang="en-US" altLang="zh-CN" sz="3200"/>
          </a:p>
        </p:txBody>
      </p:sp>
      <p:sp>
        <p:nvSpPr>
          <p:cNvPr id="24" name="文本框 23"/>
          <p:cNvSpPr txBox="1"/>
          <p:nvPr/>
        </p:nvSpPr>
        <p:spPr>
          <a:xfrm>
            <a:off x="254635" y="2277110"/>
            <a:ext cx="19792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分层：</a:t>
            </a:r>
            <a:r>
              <a:rPr lang="en-US" altLang="zh-CN" sz="1600"/>
              <a:t>DT-16</a:t>
            </a:r>
            <a:r>
              <a:rPr lang="zh-CN" altLang="en-US" sz="1600"/>
              <a:t>梯控板</a:t>
            </a:r>
            <a:endParaRPr lang="zh-CN" altLang="en-US" sz="1600"/>
          </a:p>
        </p:txBody>
      </p:sp>
      <p:sp>
        <p:nvSpPr>
          <p:cNvPr id="25" name="文本框 24"/>
          <p:cNvSpPr txBox="1"/>
          <p:nvPr/>
        </p:nvSpPr>
        <p:spPr>
          <a:xfrm>
            <a:off x="1331595" y="1654810"/>
            <a:ext cx="54063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读头：单刷卡</a:t>
            </a:r>
            <a:r>
              <a:rPr lang="en-US" altLang="zh-CN" sz="1600"/>
              <a:t>(</a:t>
            </a:r>
            <a:r>
              <a:rPr lang="zh-CN" altLang="en-US" sz="1600"/>
              <a:t>内嵌，表贴</a:t>
            </a:r>
            <a:r>
              <a:rPr lang="en-US" altLang="zh-CN" sz="1600"/>
              <a:t>)</a:t>
            </a:r>
            <a:r>
              <a:rPr lang="zh-CN" altLang="en-US" sz="1600"/>
              <a:t>，指纹刷卡，二维码刷卡，可根据需求选配</a:t>
            </a:r>
            <a:endParaRPr lang="zh-CN" altLang="en-US" sz="1600"/>
          </a:p>
        </p:txBody>
      </p:sp>
      <p:sp>
        <p:nvSpPr>
          <p:cNvPr id="27" name="文本框 26"/>
          <p:cNvSpPr txBox="1"/>
          <p:nvPr/>
        </p:nvSpPr>
        <p:spPr>
          <a:xfrm>
            <a:off x="6012180" y="2781300"/>
            <a:ext cx="22047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发卡系统</a:t>
            </a:r>
            <a:r>
              <a:rPr lang="en-US" altLang="zh-CN" sz="1400"/>
              <a:t>V9 </a:t>
            </a:r>
            <a:r>
              <a:rPr lang="zh-CN" altLang="en-US" sz="1400"/>
              <a:t>（适配读头，</a:t>
            </a:r>
            <a:r>
              <a:rPr lang="en-US" altLang="zh-CN" sz="1400"/>
              <a:t>MF</a:t>
            </a:r>
            <a:r>
              <a:rPr lang="zh-CN" altLang="en-US" sz="1400"/>
              <a:t>卡的读写）</a:t>
            </a:r>
            <a:endParaRPr lang="zh-CN" altLang="en-US" sz="1400"/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23215" y="5422265"/>
            <a:ext cx="1052195" cy="80899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198120" y="4987290"/>
            <a:ext cx="17875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超过</a:t>
            </a:r>
            <a:r>
              <a:rPr lang="en-US" altLang="zh-CN" sz="1600"/>
              <a:t>16</a:t>
            </a:r>
            <a:r>
              <a:rPr lang="zh-CN" altLang="en-US" sz="1600"/>
              <a:t>层</a:t>
            </a:r>
            <a:r>
              <a:rPr lang="en-US" altLang="zh-CN" sz="1600"/>
              <a:t>+</a:t>
            </a:r>
            <a:r>
              <a:rPr lang="zh-CN" altLang="en-US" sz="1600"/>
              <a:t>扩展板</a:t>
            </a:r>
            <a:endParaRPr lang="zh-CN" altLang="en-US" sz="1600"/>
          </a:p>
        </p:txBody>
      </p:sp>
      <p:sp>
        <p:nvSpPr>
          <p:cNvPr id="2" name="文本框 1"/>
          <p:cNvSpPr txBox="1"/>
          <p:nvPr/>
        </p:nvSpPr>
        <p:spPr>
          <a:xfrm>
            <a:off x="198120" y="6231255"/>
            <a:ext cx="87388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>
                <a:solidFill>
                  <a:schemeClr val="tx1"/>
                </a:solidFill>
              </a:rPr>
              <a:t>功能实现</a:t>
            </a:r>
            <a:r>
              <a:rPr lang="zh-CN" altLang="en-US" sz="1800"/>
              <a:t>：可完成刷卡，指纹控制楼层按钮自动或手动选层，分层或不分层的梯控控制，可在设备上刷卡录入指纹匹配卡片权限。</a:t>
            </a:r>
            <a:r>
              <a:rPr lang="en-US" altLang="zh-CN" sz="1800"/>
              <a:t>MF</a:t>
            </a:r>
            <a:r>
              <a:rPr lang="zh-CN" altLang="en-US" sz="1800"/>
              <a:t>卡通过密码锁达到防复制功能。</a:t>
            </a:r>
            <a:endParaRPr lang="zh-CN" altLang="en-US" sz="1800"/>
          </a:p>
        </p:txBody>
      </p:sp>
      <p:pic>
        <p:nvPicPr>
          <p:cNvPr id="7" name="图片 6" descr="公司LOGO">
            <a:hlinkClick r:id="rId7" action="ppaction://hlinksldjump"/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24460" y="116840"/>
            <a:ext cx="2589530" cy="503555"/>
          </a:xfrm>
          <a:prstGeom prst="rect">
            <a:avLst/>
          </a:prstGeom>
          <a:ln>
            <a:noFill/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95605" y="4356735"/>
            <a:ext cx="1022350" cy="6210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7315" y="3809365"/>
            <a:ext cx="212661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不分层：</a:t>
            </a:r>
            <a:r>
              <a:rPr lang="en-US" altLang="zh-CN" sz="1600"/>
              <a:t>XL-DT-C</a:t>
            </a:r>
            <a:endParaRPr lang="en-US" altLang="zh-CN" sz="1600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131820" y="3140710"/>
            <a:ext cx="1492885" cy="7315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359150" y="4382770"/>
            <a:ext cx="835660" cy="133794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807335" y="2708910"/>
            <a:ext cx="21424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指纹储量</a:t>
            </a:r>
            <a:r>
              <a:rPr lang="en-US" altLang="zh-CN"/>
              <a:t>1000</a:t>
            </a:r>
            <a:r>
              <a:rPr lang="zh-CN" altLang="en-US"/>
              <a:t>枚</a:t>
            </a:r>
            <a:endParaRPr lang="zh-CN" altLang="en-US"/>
          </a:p>
        </p:txBody>
      </p:sp>
      <p:pic>
        <p:nvPicPr>
          <p:cNvPr id="1201" name="图片 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812405" y="2208530"/>
            <a:ext cx="679450" cy="4083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4" name="图片 12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6876415" y="2204720"/>
            <a:ext cx="711835" cy="396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文本框 21"/>
          <p:cNvSpPr txBox="1"/>
          <p:nvPr>
            <p:custDataLst>
              <p:tags r:id="rId20"/>
            </p:custDataLst>
          </p:nvPr>
        </p:nvSpPr>
        <p:spPr>
          <a:xfrm>
            <a:off x="6876415" y="1844675"/>
            <a:ext cx="19792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标配</a:t>
            </a:r>
            <a:r>
              <a:rPr lang="en-US" altLang="zh-CN" sz="1400"/>
              <a:t>MF</a:t>
            </a:r>
            <a:r>
              <a:rPr lang="zh-CN" altLang="en-US" sz="1400"/>
              <a:t>卡，钥匙扣</a:t>
            </a:r>
            <a:endParaRPr lang="zh-CN" altLang="en-US" sz="1400"/>
          </a:p>
        </p:txBody>
      </p:sp>
      <p:pic>
        <p:nvPicPr>
          <p:cNvPr id="18" name="图片 17" descr="32313537363133303b32313537363132383b7bad5934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460105" y="280035"/>
            <a:ext cx="340360" cy="3403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984250"/>
          </a:xfrm>
        </p:spPr>
        <p:txBody>
          <a:bodyPr/>
          <a:p>
            <a:r>
              <a:rPr lang="zh-CN" altLang="en-US" sz="3200" b="1">
                <a:solidFill>
                  <a:schemeClr val="tx1"/>
                </a:solidFill>
                <a:highlight>
                  <a:srgbClr val="C0C0C0"/>
                </a:highlight>
              </a:rPr>
              <a:t>刷卡，人脸配置</a:t>
            </a:r>
            <a:endParaRPr lang="zh-CN" altLang="en-US" sz="3200" b="1">
              <a:solidFill>
                <a:schemeClr val="tx1"/>
              </a:solidFill>
              <a:highlight>
                <a:srgbClr val="C0C0C0"/>
              </a:highlight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9575" y="2925445"/>
            <a:ext cx="1008380" cy="673100"/>
          </a:xfrm>
          <a:prstGeom prst="rect">
            <a:avLst/>
          </a:prstGeom>
          <a:noFill/>
        </p:spPr>
      </p:pic>
      <p:sp>
        <p:nvSpPr>
          <p:cNvPr id="13" name="文本框 12"/>
          <p:cNvSpPr txBox="1"/>
          <p:nvPr/>
        </p:nvSpPr>
        <p:spPr>
          <a:xfrm>
            <a:off x="2195830" y="3500755"/>
            <a:ext cx="5181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ym typeface="+mn-ea"/>
              </a:rPr>
              <a:t>+</a:t>
            </a:r>
            <a:endParaRPr lang="en-US" altLang="zh-CN" sz="3600"/>
          </a:p>
          <a:p>
            <a:endParaRPr lang="zh-CN" altLang="en-US" sz="3600"/>
          </a:p>
        </p:txBody>
      </p:sp>
      <p:sp>
        <p:nvSpPr>
          <p:cNvPr id="23" name="文本框 22"/>
          <p:cNvSpPr txBox="1"/>
          <p:nvPr/>
        </p:nvSpPr>
        <p:spPr>
          <a:xfrm>
            <a:off x="5292090" y="3645535"/>
            <a:ext cx="5715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+</a:t>
            </a:r>
            <a:endParaRPr lang="en-US" altLang="zh-CN" sz="3200"/>
          </a:p>
        </p:txBody>
      </p:sp>
      <p:sp>
        <p:nvSpPr>
          <p:cNvPr id="24" name="文本框 23"/>
          <p:cNvSpPr txBox="1"/>
          <p:nvPr/>
        </p:nvSpPr>
        <p:spPr>
          <a:xfrm>
            <a:off x="254635" y="2277110"/>
            <a:ext cx="19792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分层：</a:t>
            </a:r>
            <a:r>
              <a:rPr lang="en-US" altLang="zh-CN" sz="1600"/>
              <a:t>DT-16</a:t>
            </a:r>
            <a:r>
              <a:rPr lang="zh-CN" altLang="en-US" sz="1600"/>
              <a:t>梯控板</a:t>
            </a:r>
            <a:endParaRPr lang="zh-CN" altLang="en-US" sz="1600"/>
          </a:p>
        </p:txBody>
      </p:sp>
      <p:sp>
        <p:nvSpPr>
          <p:cNvPr id="27" name="文本框 26"/>
          <p:cNvSpPr txBox="1"/>
          <p:nvPr/>
        </p:nvSpPr>
        <p:spPr>
          <a:xfrm>
            <a:off x="6012180" y="2781300"/>
            <a:ext cx="22047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读卡系统</a:t>
            </a:r>
            <a:r>
              <a:rPr lang="en-US" altLang="zh-CN" sz="1400"/>
              <a:t>V9XS </a:t>
            </a:r>
            <a:r>
              <a:rPr lang="zh-CN" altLang="en-US" sz="1400"/>
              <a:t>（适配人脸，</a:t>
            </a:r>
            <a:r>
              <a:rPr lang="en-US" altLang="zh-CN" sz="1400"/>
              <a:t>MF</a:t>
            </a:r>
            <a:r>
              <a:rPr lang="zh-CN" altLang="en-US" sz="1400"/>
              <a:t>卡的读取序列号）</a:t>
            </a:r>
            <a:endParaRPr lang="zh-CN" altLang="en-US" sz="1400"/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3215" y="5422265"/>
            <a:ext cx="1052195" cy="80899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198120" y="4987290"/>
            <a:ext cx="17875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超过</a:t>
            </a:r>
            <a:r>
              <a:rPr lang="en-US" altLang="zh-CN" sz="1600"/>
              <a:t>16</a:t>
            </a:r>
            <a:r>
              <a:rPr lang="zh-CN" altLang="en-US" sz="1600"/>
              <a:t>层</a:t>
            </a:r>
            <a:r>
              <a:rPr lang="en-US" altLang="zh-CN" sz="1600"/>
              <a:t>+</a:t>
            </a:r>
            <a:r>
              <a:rPr lang="zh-CN" altLang="en-US" sz="1600"/>
              <a:t>扩展板</a:t>
            </a:r>
            <a:endParaRPr lang="zh-CN" altLang="en-US" sz="1600"/>
          </a:p>
        </p:txBody>
      </p:sp>
      <p:sp>
        <p:nvSpPr>
          <p:cNvPr id="2" name="文本框 1"/>
          <p:cNvSpPr txBox="1"/>
          <p:nvPr/>
        </p:nvSpPr>
        <p:spPr>
          <a:xfrm>
            <a:off x="198120" y="6231255"/>
            <a:ext cx="87388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chemeClr val="tx1"/>
                </a:solidFill>
              </a:rPr>
              <a:t>功能实现</a:t>
            </a:r>
            <a:r>
              <a:rPr lang="zh-CN" altLang="en-US" sz="1600"/>
              <a:t>：可完成刷卡</a:t>
            </a:r>
            <a:r>
              <a:rPr lang="en-US" altLang="zh-CN" sz="1600"/>
              <a:t>/</a:t>
            </a:r>
            <a:r>
              <a:rPr lang="zh-CN" altLang="en-US" sz="1600"/>
              <a:t>人脸</a:t>
            </a:r>
            <a:r>
              <a:rPr lang="en-US" altLang="zh-CN" sz="1600"/>
              <a:t>/</a:t>
            </a:r>
            <a:r>
              <a:rPr lang="zh-CN" altLang="en-US" sz="1600"/>
              <a:t>二维码</a:t>
            </a:r>
            <a:r>
              <a:rPr lang="en-US" altLang="zh-CN" sz="1600"/>
              <a:t>/</a:t>
            </a:r>
            <a:r>
              <a:rPr lang="zh-CN" altLang="en-US" sz="1600"/>
              <a:t>指纹控制楼层按钮自动或手动选层，分层或不分层的梯控控制，所有授权均通过后台完成，可实时变更权限。（删除，添加，暂停，恢复）卡片自动读取。</a:t>
            </a:r>
            <a:endParaRPr lang="zh-CN" altLang="en-US" sz="1600"/>
          </a:p>
        </p:txBody>
      </p:sp>
      <p:pic>
        <p:nvPicPr>
          <p:cNvPr id="7" name="图片 6" descr="公司LOGO">
            <a:hlinkClick r:id="rId5" action="ppaction://hlinksldjump"/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24460" y="116840"/>
            <a:ext cx="2589530" cy="503555"/>
          </a:xfrm>
          <a:prstGeom prst="rect">
            <a:avLst/>
          </a:prstGeom>
          <a:ln>
            <a:noFill/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95605" y="4356735"/>
            <a:ext cx="1022350" cy="6210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7315" y="3809365"/>
            <a:ext cx="212661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不分层：</a:t>
            </a:r>
            <a:r>
              <a:rPr lang="en-US" altLang="zh-CN" sz="1600"/>
              <a:t>XL-DT-C</a:t>
            </a:r>
            <a:endParaRPr lang="en-US" altLang="zh-CN" sz="1600"/>
          </a:p>
        </p:txBody>
      </p:sp>
      <p:pic>
        <p:nvPicPr>
          <p:cNvPr id="1201" name="图片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812405" y="2208530"/>
            <a:ext cx="679450" cy="4083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4" name="图片 1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876415" y="2204720"/>
            <a:ext cx="711835" cy="396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文本框 21"/>
          <p:cNvSpPr txBox="1"/>
          <p:nvPr>
            <p:custDataLst>
              <p:tags r:id="rId14"/>
            </p:custDataLst>
          </p:nvPr>
        </p:nvSpPr>
        <p:spPr>
          <a:xfrm>
            <a:off x="6876415" y="1844675"/>
            <a:ext cx="19792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标配</a:t>
            </a:r>
            <a:r>
              <a:rPr lang="en-US" altLang="zh-CN" sz="1400"/>
              <a:t>MF</a:t>
            </a:r>
            <a:r>
              <a:rPr lang="zh-CN" altLang="en-US" sz="1400"/>
              <a:t>卡，钥匙扣</a:t>
            </a:r>
            <a:endParaRPr lang="zh-CN" altLang="en-US" sz="1400"/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771775" y="2636520"/>
            <a:ext cx="1095375" cy="9918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4140200" y="2493010"/>
            <a:ext cx="922020" cy="14255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783715" y="1506220"/>
            <a:ext cx="42284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人脸设备可选：人脸</a:t>
            </a:r>
            <a:r>
              <a:rPr lang="en-US" altLang="zh-CN"/>
              <a:t>+</a:t>
            </a:r>
            <a:r>
              <a:rPr lang="zh-CN" altLang="en-US"/>
              <a:t>刷卡，人脸</a:t>
            </a:r>
            <a:r>
              <a:rPr lang="en-US" altLang="zh-CN"/>
              <a:t>+</a:t>
            </a:r>
            <a:r>
              <a:rPr lang="zh-CN" altLang="en-US"/>
              <a:t>二维码，人脸</a:t>
            </a:r>
            <a:r>
              <a:rPr lang="en-US" altLang="zh-CN"/>
              <a:t>+</a:t>
            </a:r>
            <a:r>
              <a:rPr lang="zh-CN" altLang="en-US"/>
              <a:t>指纹，人脸</a:t>
            </a:r>
            <a:r>
              <a:rPr lang="en-US" altLang="zh-CN"/>
              <a:t>+</a:t>
            </a:r>
            <a:r>
              <a:rPr lang="zh-CN" altLang="en-US"/>
              <a:t>指纹</a:t>
            </a:r>
            <a:r>
              <a:rPr lang="en-US" altLang="zh-CN"/>
              <a:t>+</a:t>
            </a:r>
            <a:r>
              <a:rPr lang="zh-CN" altLang="en-US"/>
              <a:t>二维码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2527935" y="4260215"/>
            <a:ext cx="1612265" cy="125920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21"/>
            </p:custDataLst>
          </p:nvPr>
        </p:nvSpPr>
        <p:spPr>
          <a:xfrm>
            <a:off x="3780155" y="5589270"/>
            <a:ext cx="4572000" cy="6756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3200">
                <a:sym typeface="+mn-ea"/>
              </a:rPr>
              <a:t>+</a:t>
            </a:r>
            <a:r>
              <a:rPr lang="en-US" altLang="zh-CN" sz="1600">
                <a:sym typeface="+mn-ea"/>
              </a:rPr>
              <a:t>DTU</a:t>
            </a:r>
            <a:endParaRPr lang="en-US" altLang="zh-CN" sz="1600"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22"/>
            </p:custDataLst>
          </p:nvPr>
        </p:nvSpPr>
        <p:spPr>
          <a:xfrm>
            <a:off x="2627630" y="3933190"/>
            <a:ext cx="173291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10</a:t>
            </a:r>
            <a:r>
              <a:rPr lang="zh-CN" altLang="en-US" sz="1600"/>
              <a:t>寸人脸</a:t>
            </a:r>
            <a:endParaRPr lang="zh-CN" altLang="en-US" sz="1600"/>
          </a:p>
        </p:txBody>
      </p:sp>
      <p:sp>
        <p:nvSpPr>
          <p:cNvPr id="26" name="文本框 25"/>
          <p:cNvSpPr txBox="1"/>
          <p:nvPr>
            <p:custDataLst>
              <p:tags r:id="rId23"/>
            </p:custDataLst>
          </p:nvPr>
        </p:nvSpPr>
        <p:spPr>
          <a:xfrm>
            <a:off x="2771775" y="2293620"/>
            <a:ext cx="20574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5</a:t>
            </a:r>
            <a:r>
              <a:rPr lang="zh-CN" altLang="en-US" sz="1600"/>
              <a:t>寸人脸</a:t>
            </a:r>
            <a:endParaRPr lang="zh-CN" altLang="en-US" sz="1600"/>
          </a:p>
        </p:txBody>
      </p:sp>
      <p:sp>
        <p:nvSpPr>
          <p:cNvPr id="18" name="文本框 17"/>
          <p:cNvSpPr txBox="1"/>
          <p:nvPr>
            <p:custDataLst>
              <p:tags r:id="rId24"/>
            </p:custDataLst>
          </p:nvPr>
        </p:nvSpPr>
        <p:spPr>
          <a:xfrm>
            <a:off x="4140200" y="2189480"/>
            <a:ext cx="1207770" cy="4749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600"/>
              <a:t>8</a:t>
            </a:r>
            <a:r>
              <a:rPr lang="zh-CN" altLang="en-US" sz="1600"/>
              <a:t>寸人脸</a:t>
            </a:r>
            <a:endParaRPr lang="zh-CN" altLang="en-US" sz="1600"/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4682490" y="5445125"/>
            <a:ext cx="969645" cy="60579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6300470" y="3308985"/>
            <a:ext cx="1416685" cy="112268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6194425" y="4509135"/>
            <a:ext cx="2046605" cy="1710690"/>
          </a:xfrm>
          <a:prstGeom prst="rect">
            <a:avLst/>
          </a:prstGeom>
        </p:spPr>
      </p:pic>
      <p:pic>
        <p:nvPicPr>
          <p:cNvPr id="33" name="图片 32" descr="32313537363133303b32313537363132383b7bad5934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8491855" y="260985"/>
            <a:ext cx="276860" cy="2768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37210" y="332740"/>
            <a:ext cx="8229600" cy="984250"/>
          </a:xfrm>
        </p:spPr>
        <p:txBody>
          <a:bodyPr/>
          <a:p>
            <a:r>
              <a:rPr lang="zh-CN" altLang="en-US" sz="3200" b="1">
                <a:highlight>
                  <a:srgbClr val="C0C0C0"/>
                </a:highlight>
                <a:sym typeface="+mn-ea"/>
              </a:rPr>
              <a:t>梯控联动</a:t>
            </a:r>
            <a:r>
              <a:rPr lang="en-US" altLang="zh-CN" sz="3200" b="1">
                <a:highlight>
                  <a:srgbClr val="C0C0C0"/>
                </a:highlight>
                <a:sym typeface="+mn-ea"/>
              </a:rPr>
              <a:t>----</a:t>
            </a:r>
            <a:r>
              <a:rPr lang="zh-CN" altLang="en-US" sz="3200" b="1">
                <a:highlight>
                  <a:srgbClr val="C0C0C0"/>
                </a:highlight>
                <a:sym typeface="+mn-ea"/>
              </a:rPr>
              <a:t>道闸</a:t>
            </a:r>
            <a:r>
              <a:rPr lang="en-US" altLang="zh-CN" sz="3200" b="1">
                <a:highlight>
                  <a:srgbClr val="C0C0C0"/>
                </a:highlight>
                <a:sym typeface="+mn-ea"/>
              </a:rPr>
              <a:t>-</a:t>
            </a:r>
            <a:r>
              <a:rPr lang="zh-CN" altLang="en-US" sz="3200" b="1">
                <a:highlight>
                  <a:srgbClr val="C0C0C0"/>
                </a:highlight>
                <a:sym typeface="+mn-ea"/>
              </a:rPr>
              <a:t>人脸</a:t>
            </a:r>
            <a:r>
              <a:rPr lang="en-US" altLang="zh-CN" sz="3200" b="1">
                <a:highlight>
                  <a:srgbClr val="C0C0C0"/>
                </a:highlight>
                <a:sym typeface="+mn-ea"/>
              </a:rPr>
              <a:t>-</a:t>
            </a:r>
            <a:r>
              <a:rPr lang="zh-CN" altLang="en-US" sz="3200" b="1">
                <a:highlight>
                  <a:srgbClr val="C0C0C0"/>
                </a:highlight>
                <a:sym typeface="+mn-ea"/>
              </a:rPr>
              <a:t>读头一卡通</a:t>
            </a:r>
            <a:endParaRPr lang="zh-CN" altLang="en-US" sz="3200" b="1">
              <a:solidFill>
                <a:schemeClr val="tx1"/>
              </a:solidFill>
              <a:highlight>
                <a:srgbClr val="C0C0C0"/>
              </a:highlight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65730" y="3037205"/>
            <a:ext cx="1008380" cy="673100"/>
          </a:xfrm>
          <a:prstGeom prst="rect">
            <a:avLst/>
          </a:prstGeom>
          <a:noFill/>
        </p:spPr>
      </p:pic>
      <p:sp>
        <p:nvSpPr>
          <p:cNvPr id="13" name="文本框 12"/>
          <p:cNvSpPr txBox="1"/>
          <p:nvPr/>
        </p:nvSpPr>
        <p:spPr>
          <a:xfrm>
            <a:off x="3392170" y="3383915"/>
            <a:ext cx="5181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ym typeface="+mn-ea"/>
              </a:rPr>
              <a:t>+</a:t>
            </a:r>
            <a:endParaRPr lang="en-US" altLang="zh-CN" sz="3600"/>
          </a:p>
          <a:p>
            <a:endParaRPr lang="zh-CN" altLang="en-US" sz="3600"/>
          </a:p>
        </p:txBody>
      </p:sp>
      <p:sp>
        <p:nvSpPr>
          <p:cNvPr id="23" name="文本框 22"/>
          <p:cNvSpPr txBox="1"/>
          <p:nvPr/>
        </p:nvSpPr>
        <p:spPr>
          <a:xfrm>
            <a:off x="1979930" y="3659505"/>
            <a:ext cx="5715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+</a:t>
            </a:r>
            <a:endParaRPr lang="en-US" altLang="zh-CN" sz="3200"/>
          </a:p>
        </p:txBody>
      </p:sp>
      <p:sp>
        <p:nvSpPr>
          <p:cNvPr id="24" name="文本框 23"/>
          <p:cNvSpPr txBox="1"/>
          <p:nvPr/>
        </p:nvSpPr>
        <p:spPr>
          <a:xfrm>
            <a:off x="2267585" y="2444115"/>
            <a:ext cx="19792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分层：</a:t>
            </a:r>
            <a:r>
              <a:rPr lang="en-US" altLang="zh-CN" sz="1600"/>
              <a:t>DT-16</a:t>
            </a:r>
            <a:r>
              <a:rPr lang="zh-CN" altLang="en-US" sz="1600"/>
              <a:t>梯控板</a:t>
            </a:r>
            <a:endParaRPr lang="zh-CN" altLang="en-US" sz="1600"/>
          </a:p>
        </p:txBody>
      </p:sp>
      <p:sp>
        <p:nvSpPr>
          <p:cNvPr id="27" name="文本框 26"/>
          <p:cNvSpPr txBox="1"/>
          <p:nvPr/>
        </p:nvSpPr>
        <p:spPr>
          <a:xfrm>
            <a:off x="6876415" y="2877185"/>
            <a:ext cx="22047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读卡系统</a:t>
            </a:r>
            <a:r>
              <a:rPr lang="en-US" altLang="zh-CN" sz="1400"/>
              <a:t>V9XS </a:t>
            </a:r>
            <a:r>
              <a:rPr lang="zh-CN" altLang="en-US" sz="1400"/>
              <a:t>（适配人脸，</a:t>
            </a:r>
            <a:r>
              <a:rPr lang="en-US" altLang="zh-CN" sz="1400"/>
              <a:t>MF</a:t>
            </a:r>
            <a:r>
              <a:rPr lang="zh-CN" altLang="en-US" sz="1400"/>
              <a:t>卡的读取序列号）</a:t>
            </a:r>
            <a:endParaRPr lang="zh-CN" altLang="en-US" sz="1400"/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27630" y="4428490"/>
            <a:ext cx="1052195" cy="80899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424430" y="3966210"/>
            <a:ext cx="17875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超过</a:t>
            </a:r>
            <a:r>
              <a:rPr lang="en-US" altLang="zh-CN" sz="1600"/>
              <a:t>16</a:t>
            </a:r>
            <a:r>
              <a:rPr lang="zh-CN" altLang="en-US" sz="1600"/>
              <a:t>层</a:t>
            </a:r>
            <a:r>
              <a:rPr lang="en-US" altLang="zh-CN" sz="1600"/>
              <a:t>+</a:t>
            </a:r>
            <a:r>
              <a:rPr lang="zh-CN" altLang="en-US" sz="1600"/>
              <a:t>扩展板</a:t>
            </a:r>
            <a:endParaRPr lang="zh-CN" altLang="en-US" sz="1600"/>
          </a:p>
        </p:txBody>
      </p:sp>
      <p:sp>
        <p:nvSpPr>
          <p:cNvPr id="2" name="文本框 1"/>
          <p:cNvSpPr txBox="1"/>
          <p:nvPr/>
        </p:nvSpPr>
        <p:spPr>
          <a:xfrm>
            <a:off x="198120" y="6231255"/>
            <a:ext cx="87388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chemeClr val="tx1"/>
                </a:solidFill>
              </a:rPr>
              <a:t>功能实现</a:t>
            </a:r>
            <a:r>
              <a:rPr lang="zh-CN" altLang="en-US" sz="1600"/>
              <a:t>：可实现一卡通，梯控联动，具体配置可根据现场情况选配拟定，我司可提供具体方案及江浙沪现场的技术员勘查。</a:t>
            </a:r>
            <a:endParaRPr lang="zh-CN" altLang="en-US" sz="1600"/>
          </a:p>
        </p:txBody>
      </p:sp>
      <p:pic>
        <p:nvPicPr>
          <p:cNvPr id="7" name="图片 6" descr="公司LOGO">
            <a:hlinkClick r:id="rId5" action="ppaction://hlinksldjump"/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24460" y="116840"/>
            <a:ext cx="2589530" cy="503555"/>
          </a:xfrm>
          <a:prstGeom prst="rect">
            <a:avLst/>
          </a:prstGeom>
          <a:ln>
            <a:noFill/>
          </a:ln>
        </p:spPr>
      </p:pic>
      <p:pic>
        <p:nvPicPr>
          <p:cNvPr id="1201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907020" y="2348865"/>
            <a:ext cx="679450" cy="4083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4" name="图片 1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020560" y="2348865"/>
            <a:ext cx="711835" cy="396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文本框 21"/>
          <p:cNvSpPr txBox="1"/>
          <p:nvPr>
            <p:custDataLst>
              <p:tags r:id="rId12"/>
            </p:custDataLst>
          </p:nvPr>
        </p:nvSpPr>
        <p:spPr>
          <a:xfrm>
            <a:off x="6957695" y="1988820"/>
            <a:ext cx="19792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标配</a:t>
            </a:r>
            <a:r>
              <a:rPr lang="en-US" altLang="zh-CN" sz="1400"/>
              <a:t>MF</a:t>
            </a:r>
            <a:r>
              <a:rPr lang="zh-CN" altLang="en-US" sz="1400"/>
              <a:t>卡，钥匙扣</a:t>
            </a:r>
            <a:endParaRPr lang="zh-CN" altLang="en-US" sz="140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348480" y="2870200"/>
            <a:ext cx="1188720" cy="18376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987675" y="1517650"/>
            <a:ext cx="42284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人脸设备可选：人脸</a:t>
            </a:r>
            <a:r>
              <a:rPr lang="en-US" altLang="zh-CN"/>
              <a:t>+</a:t>
            </a:r>
            <a:r>
              <a:rPr lang="zh-CN" altLang="en-US"/>
              <a:t>刷卡，人脸</a:t>
            </a:r>
            <a:r>
              <a:rPr lang="en-US" altLang="zh-CN"/>
              <a:t>+</a:t>
            </a:r>
            <a:r>
              <a:rPr lang="zh-CN" altLang="en-US"/>
              <a:t>二维码，人脸</a:t>
            </a:r>
            <a:r>
              <a:rPr lang="en-US" altLang="zh-CN"/>
              <a:t>+</a:t>
            </a:r>
            <a:r>
              <a:rPr lang="zh-CN" altLang="en-US"/>
              <a:t>指纹，人脸</a:t>
            </a:r>
            <a:r>
              <a:rPr lang="en-US" altLang="zh-CN"/>
              <a:t>+</a:t>
            </a:r>
            <a:r>
              <a:rPr lang="zh-CN" altLang="en-US"/>
              <a:t>指纹</a:t>
            </a:r>
            <a:r>
              <a:rPr lang="en-US" altLang="zh-CN"/>
              <a:t>+</a:t>
            </a:r>
            <a:r>
              <a:rPr lang="zh-CN" altLang="en-US"/>
              <a:t>二维码</a:t>
            </a:r>
            <a:endParaRPr lang="zh-CN" altLang="en-US"/>
          </a:p>
        </p:txBody>
      </p:sp>
      <p:sp>
        <p:nvSpPr>
          <p:cNvPr id="11" name="文本框 10"/>
          <p:cNvSpPr txBox="1"/>
          <p:nvPr>
            <p:custDataLst>
              <p:tags r:id="rId15"/>
            </p:custDataLst>
          </p:nvPr>
        </p:nvSpPr>
        <p:spPr>
          <a:xfrm>
            <a:off x="4014470" y="5246370"/>
            <a:ext cx="4572000" cy="6756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3200">
                <a:sym typeface="+mn-ea"/>
              </a:rPr>
              <a:t>+</a:t>
            </a:r>
            <a:r>
              <a:rPr lang="en-US" altLang="zh-CN" sz="1600">
                <a:sym typeface="+mn-ea"/>
              </a:rPr>
              <a:t>DTU</a:t>
            </a:r>
            <a:endParaRPr lang="en-US" altLang="zh-CN" sz="1600"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16"/>
            </p:custDataLst>
          </p:nvPr>
        </p:nvSpPr>
        <p:spPr>
          <a:xfrm>
            <a:off x="4643755" y="2421255"/>
            <a:ext cx="1207770" cy="4749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人脸</a:t>
            </a:r>
            <a:endParaRPr lang="zh-CN" altLang="en-US" sz="1600"/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4932045" y="5301615"/>
            <a:ext cx="969645" cy="60579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7270750" y="3501390"/>
            <a:ext cx="1416685" cy="112268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7128510" y="4785360"/>
            <a:ext cx="1638300" cy="136969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37210" y="2455545"/>
            <a:ext cx="15862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</a:t>
            </a:r>
            <a:r>
              <a:rPr lang="zh-CN" altLang="en-US"/>
              <a:t>道闸</a:t>
            </a:r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9370" y="3213100"/>
            <a:ext cx="1826260" cy="1457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文本框 15"/>
          <p:cNvSpPr txBox="1"/>
          <p:nvPr>
            <p:custDataLst>
              <p:tags r:id="rId25"/>
            </p:custDataLst>
          </p:nvPr>
        </p:nvSpPr>
        <p:spPr>
          <a:xfrm>
            <a:off x="5436870" y="3592195"/>
            <a:ext cx="5715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+</a:t>
            </a:r>
            <a:endParaRPr lang="en-US" altLang="zh-CN" sz="3200"/>
          </a:p>
        </p:txBody>
      </p:sp>
      <p:sp>
        <p:nvSpPr>
          <p:cNvPr id="17" name="文本框 16"/>
          <p:cNvSpPr txBox="1"/>
          <p:nvPr>
            <p:custDataLst>
              <p:tags r:id="rId26"/>
            </p:custDataLst>
          </p:nvPr>
        </p:nvSpPr>
        <p:spPr>
          <a:xfrm>
            <a:off x="4130675" y="3722370"/>
            <a:ext cx="5715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+</a:t>
            </a:r>
            <a:endParaRPr lang="en-US" altLang="zh-CN" sz="3200"/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5868035" y="3693160"/>
            <a:ext cx="862965" cy="50355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5975350" y="3023235"/>
            <a:ext cx="706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读头</a:t>
            </a:r>
            <a:endParaRPr lang="zh-CN" altLang="en-US"/>
          </a:p>
        </p:txBody>
      </p:sp>
      <p:sp>
        <p:nvSpPr>
          <p:cNvPr id="25" name="文本框 24"/>
          <p:cNvSpPr txBox="1"/>
          <p:nvPr>
            <p:custDataLst>
              <p:tags r:id="rId29"/>
            </p:custDataLst>
          </p:nvPr>
        </p:nvSpPr>
        <p:spPr>
          <a:xfrm>
            <a:off x="6703695" y="3659505"/>
            <a:ext cx="5715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+</a:t>
            </a:r>
            <a:endParaRPr lang="en-US" altLang="zh-CN" sz="3200"/>
          </a:p>
        </p:txBody>
      </p:sp>
      <p:pic>
        <p:nvPicPr>
          <p:cNvPr id="33" name="图片 32" descr="32313537363133303b32313537363132383b7bad5934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8388350" y="260985"/>
            <a:ext cx="273685" cy="2736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DIAGRAM_IS_NEED_ADD_PATH_ANIM" val="0"/>
  <p:tag name="KSO_WM_SLIDE_BACKGROUND_TYPE" val="general"/>
  <p:tag name="KSO_WM_SLIDE_BK_DARK_LIGHT" val="2"/>
  <p:tag name="WM_BEAUTIFY_SHAPE_IDENTITY" val="{14fe40a5-56b2-47d2-8d7d-793025d251db}"/>
  <p:tag name="KSO_WM_UNIT_TYPE" val="i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UNIT_PLACING_PICTURE_USER_VIEWPORT" val="{&quot;height&quot;:1299,&quot;width&quot;:1858}"/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DIAGRAM_IS_NEED_ADD_PATH_ANIM" val="0"/>
  <p:tag name="KSO_WM_SLIDE_BACKGROUND_TYPE" val="general"/>
  <p:tag name="KSO_WM_SLIDE_BK_DARK_LIGHT" val="2"/>
  <p:tag name="WM_BEAUTIFY_SHAPE_IDENTITY" val="{14fe40a5-56b2-47d2-8d7d-793025d251db}"/>
  <p:tag name="KSO_WM_UNIT_TYPE" val="i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2*i*8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2*i*9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2*i*10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1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UNIT_TEXT_SHADOW_SCHEMECOLOR_INDEX_BRIGHTNESS" val="0"/>
  <p:tag name="KSO_WM_UNIT_TEXT_SHADOW_SCHEMECOLOR_INDEX" val="1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17.xml><?xml version="1.0" encoding="utf-8"?>
<p:tagLst xmlns:p="http://schemas.openxmlformats.org/presentationml/2006/main">
  <p:tag name="COMMONDATA" val="eyJoZGlkIjoiZjRmZGE4ZjI0MmFiYTQxMWI5NDhkMjdhNzdiZDIxNmUifQ=="/>
  <p:tag name="KSO_WPP_MARK_KEY" val="af7e9b5f-e21c-49c5-b383-6742f5571c64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2*i*8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2*i*9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2*i*10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UNIT_TEXT_SHADOW_SCHEMECOLOR_INDEX_BRIGHTNESS" val="0"/>
  <p:tag name="KSO_WM_UNIT_TEXT_SHADOW_SCHEMECOLOR_INDEX" val="1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1406</Words>
  <Application>WPS 演示</Application>
  <PresentationFormat/>
  <Paragraphs>209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无网络环境场景</vt:lpstr>
      <vt:lpstr>有网络环境场景</vt:lpstr>
      <vt:lpstr>单刷卡配置</vt:lpstr>
      <vt:lpstr>刷卡，二维码配置</vt:lpstr>
      <vt:lpstr>刷卡，指纹配置</vt:lpstr>
      <vt:lpstr>刷卡，人脸配置</vt:lpstr>
      <vt:lpstr>梯控联动----道闸-人脸-读头一卡通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嘏迅苫拷哉</cp:lastModifiedBy>
  <cp:revision>6</cp:revision>
  <dcterms:created xsi:type="dcterms:W3CDTF">2023-06-27T07:14:00Z</dcterms:created>
  <dcterms:modified xsi:type="dcterms:W3CDTF">2023-06-27T08:54:26Z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091499EDB7E440559A8097FAA21E1C35_13</vt:lpwstr>
  </property>
</Properties>
</file>